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1"/>
  </p:notesMasterIdLst>
  <p:handoutMasterIdLst>
    <p:handoutMasterId r:id="rId42"/>
  </p:handoutMasterIdLst>
  <p:sldIdLst>
    <p:sldId id="298" r:id="rId5"/>
    <p:sldId id="283" r:id="rId6"/>
    <p:sldId id="292" r:id="rId7"/>
    <p:sldId id="300" r:id="rId8"/>
    <p:sldId id="301" r:id="rId9"/>
    <p:sldId id="339" r:id="rId10"/>
    <p:sldId id="302" r:id="rId11"/>
    <p:sldId id="304" r:id="rId12"/>
    <p:sldId id="305" r:id="rId13"/>
    <p:sldId id="306" r:id="rId14"/>
    <p:sldId id="336" r:id="rId15"/>
    <p:sldId id="340" r:id="rId16"/>
    <p:sldId id="338" r:id="rId17"/>
    <p:sldId id="337" r:id="rId18"/>
    <p:sldId id="311" r:id="rId19"/>
    <p:sldId id="309" r:id="rId20"/>
    <p:sldId id="312" r:id="rId21"/>
    <p:sldId id="313" r:id="rId22"/>
    <p:sldId id="314" r:id="rId23"/>
    <p:sldId id="316" r:id="rId24"/>
    <p:sldId id="315" r:id="rId25"/>
    <p:sldId id="320" r:id="rId26"/>
    <p:sldId id="318" r:id="rId27"/>
    <p:sldId id="333" r:id="rId28"/>
    <p:sldId id="335" r:id="rId29"/>
    <p:sldId id="334" r:id="rId30"/>
    <p:sldId id="328" r:id="rId31"/>
    <p:sldId id="330" r:id="rId32"/>
    <p:sldId id="332" r:id="rId33"/>
    <p:sldId id="331" r:id="rId34"/>
    <p:sldId id="329" r:id="rId35"/>
    <p:sldId id="319" r:id="rId36"/>
    <p:sldId id="324" r:id="rId37"/>
    <p:sldId id="341" r:id="rId38"/>
    <p:sldId id="327"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823"/>
    <a:srgbClr val="FFCA08"/>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6938" autoAdjust="0"/>
  </p:normalViewPr>
  <p:slideViewPr>
    <p:cSldViewPr snapToGrid="0">
      <p:cViewPr varScale="1">
        <p:scale>
          <a:sx n="52" d="100"/>
          <a:sy n="52" d="100"/>
        </p:scale>
        <p:origin x="1878"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$25K Starting Account Balance (Compounded Yearly) at Various Interest Rates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1%</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delete val="1"/>
              <c:extLst>
                <c:ext xmlns:c15="http://schemas.microsoft.com/office/drawing/2012/chart" uri="{CE6537A1-D6FC-4f65-9D91-7224C49458BB}"/>
              </c:extLst>
            </c:dLbl>
            <c:dLbl>
              <c:idx val="1"/>
              <c:layout>
                <c:manualLayout>
                  <c:x val="0"/>
                  <c:y val="2.71370420624151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350553505535052E-3"/>
                  <c:y val="2.713704206241519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Year 1</c:v>
                </c:pt>
                <c:pt idx="1">
                  <c:v>Year 5</c:v>
                </c:pt>
                <c:pt idx="2">
                  <c:v>Year 10</c:v>
                </c:pt>
                <c:pt idx="3">
                  <c:v>Year 15</c:v>
                </c:pt>
              </c:strCache>
            </c:strRef>
          </c:cat>
          <c:val>
            <c:numRef>
              <c:f>Sheet1!$B$2:$B$5</c:f>
              <c:numCache>
                <c:formatCode>"$"#,##0</c:formatCode>
                <c:ptCount val="4"/>
                <c:pt idx="0">
                  <c:v>25250</c:v>
                </c:pt>
                <c:pt idx="1">
                  <c:v>26275</c:v>
                </c:pt>
                <c:pt idx="2">
                  <c:v>27615</c:v>
                </c:pt>
                <c:pt idx="3">
                  <c:v>29024</c:v>
                </c:pt>
              </c:numCache>
            </c:numRef>
          </c:val>
          <c:smooth val="0"/>
        </c:ser>
        <c:ser>
          <c:idx val="1"/>
          <c:order val="1"/>
          <c:tx>
            <c:strRef>
              <c:f>Sheet1!$C$1</c:f>
              <c:strCache>
                <c:ptCount val="1"/>
                <c:pt idx="0">
                  <c:v>6%</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Year 1</c:v>
                </c:pt>
                <c:pt idx="1">
                  <c:v>Year 5</c:v>
                </c:pt>
                <c:pt idx="2">
                  <c:v>Year 10</c:v>
                </c:pt>
                <c:pt idx="3">
                  <c:v>Year 15</c:v>
                </c:pt>
              </c:strCache>
            </c:strRef>
          </c:cat>
          <c:val>
            <c:numRef>
              <c:f>Sheet1!$C$2:$C$5</c:f>
              <c:numCache>
                <c:formatCode>"$"#,##0</c:formatCode>
                <c:ptCount val="4"/>
                <c:pt idx="0">
                  <c:v>26500</c:v>
                </c:pt>
                <c:pt idx="1">
                  <c:v>33455</c:v>
                </c:pt>
                <c:pt idx="2">
                  <c:v>44771</c:v>
                </c:pt>
                <c:pt idx="3">
                  <c:v>59913</c:v>
                </c:pt>
              </c:numCache>
            </c:numRef>
          </c:val>
          <c:smooth val="0"/>
        </c:ser>
        <c:ser>
          <c:idx val="2"/>
          <c:order val="2"/>
          <c:tx>
            <c:strRef>
              <c:f>Sheet1!$D$1</c:f>
              <c:strCache>
                <c:ptCount val="1"/>
                <c:pt idx="0">
                  <c:v>10%</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Year 1</c:v>
                </c:pt>
                <c:pt idx="1">
                  <c:v>Year 5</c:v>
                </c:pt>
                <c:pt idx="2">
                  <c:v>Year 10</c:v>
                </c:pt>
                <c:pt idx="3">
                  <c:v>Year 15</c:v>
                </c:pt>
              </c:strCache>
            </c:strRef>
          </c:cat>
          <c:val>
            <c:numRef>
              <c:f>Sheet1!$D$2:$D$5</c:f>
              <c:numCache>
                <c:formatCode>"$"#,##0</c:formatCode>
                <c:ptCount val="4"/>
                <c:pt idx="0">
                  <c:v>27500</c:v>
                </c:pt>
                <c:pt idx="1">
                  <c:v>40262</c:v>
                </c:pt>
                <c:pt idx="2">
                  <c:v>64843</c:v>
                </c:pt>
                <c:pt idx="3">
                  <c:v>104431</c:v>
                </c:pt>
              </c:numCache>
            </c:numRef>
          </c:val>
          <c:smooth val="0"/>
        </c:ser>
        <c:dLbls>
          <c:showLegendKey val="0"/>
          <c:showVal val="0"/>
          <c:showCatName val="0"/>
          <c:showSerName val="0"/>
          <c:showPercent val="0"/>
          <c:showBubbleSize val="0"/>
        </c:dLbls>
        <c:smooth val="0"/>
        <c:axId val="412610720"/>
        <c:axId val="412616992"/>
      </c:lineChart>
      <c:catAx>
        <c:axId val="41261072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12616992"/>
        <c:crosses val="autoZero"/>
        <c:auto val="1"/>
        <c:lblAlgn val="ctr"/>
        <c:lblOffset val="100"/>
        <c:noMultiLvlLbl val="0"/>
      </c:catAx>
      <c:valAx>
        <c:axId val="412616992"/>
        <c:scaling>
          <c:orientation val="minMax"/>
        </c:scaling>
        <c:delete val="0"/>
        <c:axPos val="l"/>
        <c:majorGridlines>
          <c:spPr>
            <a:ln w="9525" cap="flat" cmpd="sng" algn="ctr">
              <a:solidFill>
                <a:schemeClr val="lt1">
                  <a:lumMod val="95000"/>
                  <a:alpha val="1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12610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2018/08/11</a:t>
            </a:fld>
            <a:endParaRPr lang="en-ZA"/>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ZA" smtClean="0"/>
              <a:t>2018/08/11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ZA" smtClean="0"/>
              <a:t>‹#›</a:t>
            </a:fld>
            <a:endParaRPr lang="en-ZA"/>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 welcome</a:t>
            </a:r>
            <a:r>
              <a:rPr lang="en-US" baseline="0" dirty="0" smtClean="0"/>
              <a:t> </a:t>
            </a:r>
            <a:r>
              <a:rPr lang="en-US" dirty="0" smtClean="0"/>
              <a:t>everyone. </a:t>
            </a:r>
            <a:r>
              <a:rPr lang="en-US" dirty="0" err="1" smtClean="0"/>
              <a:t>Thanx</a:t>
            </a:r>
            <a:r>
              <a:rPr lang="en-US" baseline="0" dirty="0" smtClean="0"/>
              <a:t> for taking some time out of your busy morning/afternoon to attend this webinar.</a:t>
            </a:r>
          </a:p>
          <a:p>
            <a:endParaRPr lang="en-US" baseline="0" dirty="0" smtClean="0"/>
          </a:p>
          <a:p>
            <a:r>
              <a:rPr lang="en-US" baseline="0" dirty="0" smtClean="0"/>
              <a:t>Today’s discussion is called “Why I invest in Non performing notes and why you should too”</a:t>
            </a:r>
          </a:p>
          <a:p>
            <a:endParaRPr lang="en-US" baseline="0" dirty="0" smtClean="0"/>
          </a:p>
          <a:p>
            <a:r>
              <a:rPr lang="en-US" baseline="0" dirty="0" smtClean="0"/>
              <a:t>My name is Terrence Evans, managing member of </a:t>
            </a:r>
            <a:r>
              <a:rPr lang="en-US" baseline="0" dirty="0" err="1" smtClean="0"/>
              <a:t>Terreva</a:t>
            </a:r>
            <a:r>
              <a:rPr lang="en-US" baseline="0" dirty="0" smtClean="0"/>
              <a:t> Investments. So let’s get started.</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1</a:t>
            </a:fld>
            <a:endParaRPr lang="en-ZA"/>
          </a:p>
        </p:txBody>
      </p:sp>
    </p:spTree>
    <p:extLst>
      <p:ext uri="{BB962C8B-B14F-4D97-AF65-F5344CB8AC3E}">
        <p14:creationId xmlns:p14="http://schemas.microsoft.com/office/powerpoint/2010/main" val="126604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the lifecycle of a NPN…</a:t>
            </a:r>
          </a:p>
          <a:p>
            <a:r>
              <a:rPr lang="en-US" dirty="0" smtClean="0"/>
              <a:t>{click} </a:t>
            </a:r>
          </a:p>
          <a:p>
            <a:r>
              <a:rPr lang="en-US" dirty="0" smtClean="0"/>
              <a:t>Meet Chris.  {click} He bought a home in Alabama in 2012 for $55K. {click}  He has a trust deed on his new home thru The Bank which is a regional bank.</a:t>
            </a:r>
          </a:p>
          <a:p>
            <a:r>
              <a:rPr lang="en-US" dirty="0" smtClean="0"/>
              <a:t>{click} </a:t>
            </a:r>
          </a:p>
          <a:p>
            <a:r>
              <a:rPr lang="en-US" dirty="0" smtClean="0"/>
              <a:t>Every month for several years, Chris makes payments to The Bank. However, Chris was laid off from his company. He was initially able to make the payments from savings and unemployment insurance. {click} But after awhile it becomes impossible. He stops making payments in 2015.</a:t>
            </a:r>
          </a:p>
          <a:p>
            <a:r>
              <a:rPr lang="en-US" dirty="0" smtClean="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some # of months, The Bank looks at its balance sheet and makes a decision.  It packages Chris’s newly delinquent loan along with others in a bundle. {click} This bundle sells to a large hedge fund. {click} After parsing the best properties out of the bundle, the hedge decides to sell off most of its undesirables to a smaller hedge fund. </a:t>
            </a:r>
            <a:br>
              <a:rPr lang="en-US" dirty="0" smtClean="0"/>
            </a:br>
            <a:r>
              <a:rPr lang="en-US" dirty="0" smtClean="0"/>
              <a:t/>
            </a:r>
            <a:br>
              <a:rPr lang="en-US" dirty="0" smtClean="0"/>
            </a:br>
            <a:r>
              <a:rPr lang="en-US" dirty="0" smtClean="0"/>
              <a:t>The small hedge fund isn’t interested in any of the assets for itself. So it decides to sell off its entire bundle. {click} So it throws all of the assets onto an Excel workbook called a tape. {click} It shops this tape out to small investors like Jacqueline, who can decide to buy the entire tape or cherry pick the assets she wants.</a:t>
            </a:r>
          </a:p>
          <a:p>
            <a:endParaRPr lang="en-US" dirty="0" smtClean="0"/>
          </a:p>
          <a:p>
            <a:r>
              <a:rPr lang="en-US" dirty="0" smtClean="0"/>
              <a:t>---=--=EXTRA</a:t>
            </a:r>
            <a:r>
              <a:rPr lang="en-US" baseline="0" dirty="0" smtClean="0"/>
              <a:t>, with numbers =--=-=-=-=-</a:t>
            </a:r>
            <a:endParaRPr lang="en-US" dirty="0" smtClean="0"/>
          </a:p>
          <a:p>
            <a:r>
              <a:rPr lang="en-US" dirty="0" smtClean="0"/>
              <a:t>After some # of months, The Bank looks at its balance sheet and makes a decision.  It packages Chris’s newly delinquent loan along with others in a bundle. {click} So let’s use some real numbers here.  This bundle which includes $9 Million in unpaid balances sells for $3 Million to a large hedge fund. {click} After parsing the best properties out of the bundle, the hedge decides to sell off most of its undesirables (let’s say - $7 Million in total UPB) to a smaller hedge fund for $3 Million. Please note the large hedge has already recouped its cost but</a:t>
            </a:r>
            <a:r>
              <a:rPr lang="en-US" baseline="0" dirty="0" smtClean="0"/>
              <a:t> still has $2M in good assets left over</a:t>
            </a:r>
            <a:r>
              <a:rPr lang="en-US" dirty="0" smtClean="0"/>
              <a:t>.</a:t>
            </a:r>
            <a:br>
              <a:rPr lang="en-US" dirty="0" smtClean="0"/>
            </a:br>
            <a:r>
              <a:rPr lang="en-US" dirty="0" smtClean="0"/>
              <a:t/>
            </a:r>
            <a:br>
              <a:rPr lang="en-US" dirty="0" smtClean="0"/>
            </a:br>
            <a:r>
              <a:rPr lang="en-US" dirty="0" smtClean="0"/>
              <a:t>The small hedge fund isn’t interested in any of the assets for itself. So it decides to sell off the entire bundle subset targeting</a:t>
            </a:r>
            <a:r>
              <a:rPr lang="en-US" baseline="0" dirty="0" smtClean="0"/>
              <a:t> a min of </a:t>
            </a:r>
            <a:r>
              <a:rPr lang="en-US" dirty="0" smtClean="0"/>
              <a:t>50% of the total unpaid balance value ($3.5 M). {click} So it throws all of the assets onto an Excel workbook called a tape. {click} It shops this tape out to small investors like Jacqueline, who can decide to buy the entire tape or cherry pick the assets she wants.</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17</a:t>
            </a:fld>
            <a:endParaRPr lang="en-ZA"/>
          </a:p>
        </p:txBody>
      </p:sp>
    </p:spTree>
    <p:extLst>
      <p:ext uri="{BB962C8B-B14F-4D97-AF65-F5344CB8AC3E}">
        <p14:creationId xmlns:p14="http://schemas.microsoft.com/office/powerpoint/2010/main" val="323792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Jacqueline</a:t>
            </a:r>
            <a:r>
              <a:rPr lang="en-US" baseline="0" dirty="0" smtClean="0"/>
              <a:t> sees Chris’s note on the tape.</a:t>
            </a:r>
          </a:p>
          <a:p>
            <a:endParaRPr lang="en-US" baseline="0" dirty="0" smtClean="0"/>
          </a:p>
          <a:p>
            <a:r>
              <a:rPr lang="en-US" baseline="0" dirty="0" smtClean="0"/>
              <a:t>She sees that it is a 2BDR, 1Bath house.  The unpaid balance or UPB is $47253 with 3 years of late fees building up. The P+I payments are $325. Chris has 27 years left to go on his note.</a:t>
            </a:r>
          </a:p>
          <a:p>
            <a:endParaRPr lang="en-US" baseline="0" dirty="0" smtClean="0"/>
          </a:p>
          <a:p>
            <a:r>
              <a:rPr lang="en-US" baseline="0" dirty="0" smtClean="0"/>
              <a:t>She can buy the note for $25000.  Through her due diligence on the property, she sees that the house is now worth about $60K. Similar houses rent for $750.</a:t>
            </a:r>
          </a:p>
          <a:p>
            <a:r>
              <a:rPr lang="en-US" baseline="0" dirty="0" smtClean="0"/>
              <a:t>{click}</a:t>
            </a:r>
          </a:p>
          <a:p>
            <a:r>
              <a:rPr lang="en-US" baseline="0" dirty="0" smtClean="0"/>
              <a:t>What are her exit strategies after she buys this note??</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18</a:t>
            </a:fld>
            <a:endParaRPr lang="en-ZA"/>
          </a:p>
        </p:txBody>
      </p:sp>
    </p:spTree>
    <p:extLst>
      <p:ext uri="{BB962C8B-B14F-4D97-AF65-F5344CB8AC3E}">
        <p14:creationId xmlns:p14="http://schemas.microsoft.com/office/powerpoint/2010/main" val="251506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Exit strategy #1 – Seek a loan mod..</a:t>
            </a:r>
          </a:p>
          <a:p>
            <a:r>
              <a:rPr lang="en-US" baseline="0" dirty="0" smtClean="0"/>
              <a:t>read {click} , {click}</a:t>
            </a:r>
          </a:p>
          <a:p>
            <a:r>
              <a:rPr lang="en-US" baseline="0" dirty="0" smtClean="0"/>
              <a:t>read {click} </a:t>
            </a:r>
          </a:p>
          <a:p>
            <a:endParaRPr lang="en-US" baseline="0" dirty="0" smtClean="0"/>
          </a:p>
          <a:p>
            <a:r>
              <a:rPr lang="en-US" baseline="0" dirty="0" smtClean="0"/>
              <a:t>((But let’s say that she really does not want to keep the rehabbed note. She could get fancy and re-sell the NOTE on the secondary market after 6 </a:t>
            </a:r>
            <a:r>
              <a:rPr lang="en-US" baseline="0" dirty="0" err="1" smtClean="0"/>
              <a:t>mos</a:t>
            </a:r>
            <a:r>
              <a:rPr lang="en-US" baseline="0" dirty="0" smtClean="0"/>
              <a:t> or year of payments.  Lots of people are out there desiring performing and re-performing notes.))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Doing a loan modification</a:t>
            </a:r>
            <a:r>
              <a:rPr lang="en-US" baseline="0" dirty="0" smtClean="0"/>
              <a:t> is generally considered the best case strategy for investors, especially if the property is still occupied by the borrower or if the borrower has tons of emotional equity in the home.</a:t>
            </a:r>
          </a:p>
        </p:txBody>
      </p:sp>
      <p:sp>
        <p:nvSpPr>
          <p:cNvPr id="4" name="Slide Number Placeholder 3"/>
          <p:cNvSpPr>
            <a:spLocks noGrp="1"/>
          </p:cNvSpPr>
          <p:nvPr>
            <p:ph type="sldNum" sz="quarter" idx="10"/>
          </p:nvPr>
        </p:nvSpPr>
        <p:spPr/>
        <p:txBody>
          <a:bodyPr/>
          <a:lstStyle/>
          <a:p>
            <a:fld id="{8530193B-564F-4854-8A52-728F3FB19C85}" type="slidenum">
              <a:rPr lang="en-ZA" smtClean="0"/>
              <a:t>19</a:t>
            </a:fld>
            <a:endParaRPr lang="en-ZA"/>
          </a:p>
        </p:txBody>
      </p:sp>
    </p:spTree>
    <p:extLst>
      <p:ext uri="{BB962C8B-B14F-4D97-AF65-F5344CB8AC3E}">
        <p14:creationId xmlns:p14="http://schemas.microsoft.com/office/powerpoint/2010/main" val="308575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Exit strategy #2 – Chris can sign a deed in lieu.. </a:t>
            </a:r>
            <a:r>
              <a:rPr lang="en-US" dirty="0" smtClean="0"/>
              <a:t>Same as the</a:t>
            </a:r>
            <a:r>
              <a:rPr lang="en-US" baseline="0" dirty="0" smtClean="0"/>
              <a:t> foreclosure exit strategy except that Jacqueline’s legal fees to regain title are far less significant.. </a:t>
            </a:r>
            <a:endParaRPr lang="en-US" dirty="0" smtClean="0"/>
          </a:p>
          <a:p>
            <a:endParaRPr lang="en-US" baseline="0" dirty="0" smtClean="0"/>
          </a:p>
          <a:p>
            <a:r>
              <a:rPr lang="en-US" baseline="0" dirty="0" smtClean="0"/>
              <a:t>{click} , {click} (talk thru what is happening)</a:t>
            </a:r>
          </a:p>
          <a:p>
            <a:r>
              <a:rPr lang="en-US" baseline="0" dirty="0" smtClean="0"/>
              <a:t>read {click} </a:t>
            </a:r>
          </a:p>
          <a:p>
            <a:endParaRPr lang="en-US" dirty="0" smtClean="0"/>
          </a:p>
        </p:txBody>
      </p:sp>
      <p:sp>
        <p:nvSpPr>
          <p:cNvPr id="4" name="Slide Number Placeholder 3"/>
          <p:cNvSpPr>
            <a:spLocks noGrp="1"/>
          </p:cNvSpPr>
          <p:nvPr>
            <p:ph type="sldNum" sz="quarter" idx="10"/>
          </p:nvPr>
        </p:nvSpPr>
        <p:spPr/>
        <p:txBody>
          <a:bodyPr/>
          <a:lstStyle/>
          <a:p>
            <a:fld id="{8530193B-564F-4854-8A52-728F3FB19C85}" type="slidenum">
              <a:rPr lang="en-ZA" smtClean="0"/>
              <a:t>20</a:t>
            </a:fld>
            <a:endParaRPr lang="en-ZA"/>
          </a:p>
        </p:txBody>
      </p:sp>
    </p:spTree>
    <p:extLst>
      <p:ext uri="{BB962C8B-B14F-4D97-AF65-F5344CB8AC3E}">
        <p14:creationId xmlns:p14="http://schemas.microsoft.com/office/powerpoint/2010/main" val="374841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Exit strategy #3 – Chris gets foreclosed on.. </a:t>
            </a:r>
          </a:p>
          <a:p>
            <a:r>
              <a:rPr lang="en-US" baseline="0" dirty="0" smtClean="0"/>
              <a:t>{click} read</a:t>
            </a:r>
          </a:p>
          <a:p>
            <a:r>
              <a:rPr lang="en-US" baseline="0" dirty="0" smtClean="0"/>
              <a:t>{click} read</a:t>
            </a:r>
          </a:p>
          <a:p>
            <a:r>
              <a:rPr lang="en-US" baseline="0" dirty="0" smtClean="0"/>
              <a:t>{click} read</a:t>
            </a:r>
          </a:p>
          <a:p>
            <a:endParaRPr lang="en-US" baseline="0" dirty="0" smtClean="0"/>
          </a:p>
          <a:p>
            <a:r>
              <a:rPr lang="en-US" dirty="0" smtClean="0"/>
              <a:t>If Chris had</a:t>
            </a:r>
            <a:r>
              <a:rPr lang="en-US" baseline="0" dirty="0" smtClean="0"/>
              <a:t> gotten a mortgage w/o what is known as a power of sale clause instead of a TD, it is likely this would have gone thru the courts, which too is allowed in Alabama</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530193B-564F-4854-8A52-728F3FB19C85}" type="slidenum">
              <a:rPr lang="en-ZA" smtClean="0"/>
              <a:t>21</a:t>
            </a:fld>
            <a:endParaRPr lang="en-ZA"/>
          </a:p>
        </p:txBody>
      </p:sp>
    </p:spTree>
    <p:extLst>
      <p:ext uri="{BB962C8B-B14F-4D97-AF65-F5344CB8AC3E}">
        <p14:creationId xmlns:p14="http://schemas.microsoft.com/office/powerpoint/2010/main" val="77338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 read</a:t>
            </a:r>
          </a:p>
          <a:p>
            <a:r>
              <a:rPr lang="en-US" baseline="0" dirty="0" smtClean="0"/>
              <a:t>{click} read</a:t>
            </a:r>
          </a:p>
          <a:p>
            <a:r>
              <a:rPr lang="en-US" baseline="0" dirty="0" smtClean="0"/>
              <a:t>{click} read</a:t>
            </a:r>
          </a:p>
          <a:p>
            <a:r>
              <a:rPr lang="en-US" dirty="0" smtClean="0"/>
              <a:t>{click} read</a:t>
            </a:r>
          </a:p>
          <a:p>
            <a:r>
              <a:rPr lang="en-US" dirty="0" smtClean="0"/>
              <a:t>1B scenario: Chris talks to Jacqueline and promises funds to delay the foreclosure sale. Jacqueline agrees to postpone for 30-60</a:t>
            </a:r>
            <a:r>
              <a:rPr lang="en-US" baseline="0" dirty="0" smtClean="0"/>
              <a:t> days.</a:t>
            </a:r>
            <a:endParaRPr lang="en-US" dirty="0" smtClean="0"/>
          </a:p>
          <a:p>
            <a:endParaRPr lang="en-US" dirty="0" smtClean="0"/>
          </a:p>
          <a:p>
            <a:r>
              <a:rPr lang="en-US" dirty="0" smtClean="0"/>
              <a:t>The asterisk</a:t>
            </a:r>
            <a:r>
              <a:rPr lang="en-US" baseline="0" dirty="0" smtClean="0"/>
              <a:t> means that t</a:t>
            </a:r>
            <a:r>
              <a:rPr lang="en-US" dirty="0" smtClean="0"/>
              <a:t>his scenario does not take into</a:t>
            </a:r>
            <a:r>
              <a:rPr lang="en-US" baseline="0" dirty="0" smtClean="0"/>
              <a:t> account some states’ rights of redemption, that can further complicate an investor foreclosure. In Alabama it is a year.</a:t>
            </a:r>
            <a:endParaRPr lang="en-US" dirty="0" smtClean="0"/>
          </a:p>
          <a:p>
            <a:endParaRPr lang="en-US" dirty="0" smtClean="0"/>
          </a:p>
          <a:p>
            <a:r>
              <a:rPr lang="en-US" dirty="0" smtClean="0"/>
              <a:t>If the investor cares</a:t>
            </a:r>
            <a:r>
              <a:rPr lang="en-US" baseline="0" dirty="0" smtClean="0"/>
              <a:t> more about capital gains or securing the property for his own portfolio, foreclosing is the best strategy</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22</a:t>
            </a:fld>
            <a:endParaRPr lang="en-ZA"/>
          </a:p>
        </p:txBody>
      </p:sp>
    </p:spTree>
    <p:extLst>
      <p:ext uri="{BB962C8B-B14F-4D97-AF65-F5344CB8AC3E}">
        <p14:creationId xmlns:p14="http://schemas.microsoft.com/office/powerpoint/2010/main" val="80974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land contract is a type of seller finance contract.</a:t>
            </a:r>
          </a:p>
          <a:p>
            <a:endParaRPr lang="en-US" dirty="0" smtClean="0"/>
          </a:p>
          <a:p>
            <a:r>
              <a:rPr lang="en-US" dirty="0" smtClean="0"/>
              <a:t>So</a:t>
            </a:r>
            <a:r>
              <a:rPr lang="en-US" baseline="0" dirty="0" smtClean="0"/>
              <a:t> how seller finance works is… let’s say you have a piece of property that you own free and clear.  You sell it to a buyer.  You are carrying back the loan. Meaning they aren’t going to a </a:t>
            </a:r>
            <a:r>
              <a:rPr lang="en-US" baseline="0" dirty="0" err="1" smtClean="0"/>
              <a:t>BofA</a:t>
            </a:r>
            <a:r>
              <a:rPr lang="en-US" baseline="0" dirty="0" smtClean="0"/>
              <a:t> to get a loan.  You are extending that credit to the buyer.  They would move in as normal, you would move out. They would make payments to YOU.</a:t>
            </a:r>
          </a:p>
          <a:p>
            <a:endParaRPr lang="en-US" baseline="0" dirty="0" smtClean="0"/>
          </a:p>
          <a:p>
            <a:r>
              <a:rPr lang="en-US" baseline="0" dirty="0" smtClean="0"/>
              <a:t>Ok, let’s take it a step further than that. Normally, a buyer would hold title to the property.  In the case of a land contract, the SELLER retains title to the property until all payments have been made. </a:t>
            </a:r>
            <a:r>
              <a:rPr lang="en-US" baseline="0" dirty="0" err="1" smtClean="0"/>
              <a:t>Kinda</a:t>
            </a:r>
            <a:r>
              <a:rPr lang="en-US" baseline="0" dirty="0" smtClean="0"/>
              <a:t> like a car loan. So if you were to do a title search on a CFD home, the owner would be the one who is extending the credit, not the person occupying the home. In addition to that, the note &amp; security for the loan is governed by a contract, not a traditional qualified mortgage.  So, if the buyer stops paying, the seller can void the contract and fully take back the property, skipping the foreclosure process altogether. Cuts down on lawyer fees.</a:t>
            </a:r>
          </a:p>
          <a:p>
            <a:endParaRPr lang="en-US" baseline="0" dirty="0" smtClean="0"/>
          </a:p>
          <a:p>
            <a:r>
              <a:rPr lang="en-US" baseline="0" dirty="0" smtClean="0"/>
              <a:t>Land contracts are predominately used with buyers who have poor to not so great credit or otherwise who cannot go to a traditional lender.</a:t>
            </a:r>
          </a:p>
        </p:txBody>
      </p:sp>
      <p:sp>
        <p:nvSpPr>
          <p:cNvPr id="4" name="Slide Number Placeholder 3"/>
          <p:cNvSpPr>
            <a:spLocks noGrp="1"/>
          </p:cNvSpPr>
          <p:nvPr>
            <p:ph type="sldNum" sz="quarter" idx="10"/>
          </p:nvPr>
        </p:nvSpPr>
        <p:spPr/>
        <p:txBody>
          <a:bodyPr/>
          <a:lstStyle/>
          <a:p>
            <a:fld id="{8530193B-564F-4854-8A52-728F3FB19C85}" type="slidenum">
              <a:rPr lang="en-ZA" smtClean="0"/>
              <a:t>31</a:t>
            </a:fld>
            <a:endParaRPr lang="en-ZA"/>
          </a:p>
        </p:txBody>
      </p:sp>
    </p:spTree>
    <p:extLst>
      <p:ext uri="{BB962C8B-B14F-4D97-AF65-F5344CB8AC3E}">
        <p14:creationId xmlns:p14="http://schemas.microsoft.com/office/powerpoint/2010/main" val="3742396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33</a:t>
            </a:fld>
            <a:endParaRPr lang="en-ZA"/>
          </a:p>
        </p:txBody>
      </p:sp>
    </p:spTree>
    <p:extLst>
      <p:ext uri="{BB962C8B-B14F-4D97-AF65-F5344CB8AC3E}">
        <p14:creationId xmlns:p14="http://schemas.microsoft.com/office/powerpoint/2010/main" val="185928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 sales pitch</a:t>
            </a:r>
            <a:r>
              <a:rPr lang="en-US" dirty="0" smtClean="0"/>
              <a:t>. So I’m not a guru. I will not at</a:t>
            </a:r>
            <a:r>
              <a:rPr lang="en-US" baseline="0" dirty="0" smtClean="0"/>
              <a:t> the end of this presentation try to upsell you a program, e-book, CDs, DVDs, website access, or what-have-you for the low </a:t>
            </a:r>
            <a:r>
              <a:rPr lang="en-US" baseline="0" dirty="0" err="1" smtClean="0"/>
              <a:t>low</a:t>
            </a:r>
            <a:r>
              <a:rPr lang="en-US" baseline="0" dirty="0" smtClean="0"/>
              <a:t> price of $999.  The purpose of this is informational.  What everyone does with this information at the conclusion is up to them.</a:t>
            </a:r>
            <a:endParaRPr lang="en-US" dirty="0" smtClean="0"/>
          </a:p>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4</a:t>
            </a:fld>
            <a:endParaRPr lang="en-ZA"/>
          </a:p>
        </p:txBody>
      </p:sp>
    </p:spTree>
    <p:extLst>
      <p:ext uri="{BB962C8B-B14F-4D97-AF65-F5344CB8AC3E}">
        <p14:creationId xmlns:p14="http://schemas.microsoft.com/office/powerpoint/2010/main" val="360120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Start: This slide for many on this call is pretty</a:t>
            </a:r>
            <a:r>
              <a:rPr lang="en-US" baseline="0" dirty="0" smtClean="0"/>
              <a:t> unnecessary as I have people on here I’ve known since grade school, high school, and MIT.  However, I do have some people on this call that do not know me at all.  This slide is for them.</a:t>
            </a:r>
            <a:endParaRPr lang="en-US" dirty="0" smtClean="0"/>
          </a:p>
        </p:txBody>
      </p:sp>
      <p:sp>
        <p:nvSpPr>
          <p:cNvPr id="4" name="Slide Number Placeholder 3"/>
          <p:cNvSpPr>
            <a:spLocks noGrp="1"/>
          </p:cNvSpPr>
          <p:nvPr>
            <p:ph type="sldNum" sz="quarter" idx="10"/>
          </p:nvPr>
        </p:nvSpPr>
        <p:spPr/>
        <p:txBody>
          <a:bodyPr/>
          <a:lstStyle/>
          <a:p>
            <a:fld id="{8530193B-564F-4854-8A52-728F3FB19C85}" type="slidenum">
              <a:rPr lang="en-ZA" smtClean="0"/>
              <a:t>5</a:t>
            </a:fld>
            <a:endParaRPr lang="en-ZA"/>
          </a:p>
        </p:txBody>
      </p:sp>
    </p:spTree>
    <p:extLst>
      <p:ext uri="{BB962C8B-B14F-4D97-AF65-F5344CB8AC3E}">
        <p14:creationId xmlns:p14="http://schemas.microsoft.com/office/powerpoint/2010/main" val="7950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benefit of those who are audio-only, what we are looking at here is a snapshot of an actual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promissory note is a financial instrument that contains a written promise by one party to pay another party a definite sum of money, either on demand or at a specified future date. </a:t>
            </a:r>
          </a:p>
          <a:p>
            <a:endParaRPr lang="en-US" baseline="0" dirty="0" smtClean="0"/>
          </a:p>
          <a:p>
            <a:r>
              <a:rPr lang="en-US" baseline="0" dirty="0" smtClean="0"/>
              <a:t>Here you can see the terms…</a:t>
            </a:r>
          </a:p>
          <a:p>
            <a:r>
              <a:rPr lang="en-US" baseline="0" dirty="0" smtClean="0"/>
              <a:t>The loan amount is $27,375</a:t>
            </a:r>
          </a:p>
          <a:p>
            <a:r>
              <a:rPr lang="en-US" baseline="0" dirty="0" smtClean="0"/>
              <a:t>Although it is not on the page shown, the term is 240 months long</a:t>
            </a:r>
          </a:p>
          <a:p>
            <a:r>
              <a:rPr lang="en-US" baseline="0" dirty="0" smtClean="0"/>
              <a:t>The interest rate is 9%</a:t>
            </a:r>
          </a:p>
          <a:p>
            <a:r>
              <a:rPr lang="en-US" baseline="0" dirty="0" smtClean="0"/>
              <a:t>The monthly payments are $246.30</a:t>
            </a:r>
            <a:endParaRPr lang="en-US" dirty="0" smtClean="0"/>
          </a:p>
        </p:txBody>
      </p:sp>
      <p:sp>
        <p:nvSpPr>
          <p:cNvPr id="4" name="Slide Number Placeholder 3"/>
          <p:cNvSpPr>
            <a:spLocks noGrp="1"/>
          </p:cNvSpPr>
          <p:nvPr>
            <p:ph type="sldNum" sz="quarter" idx="10"/>
          </p:nvPr>
        </p:nvSpPr>
        <p:spPr/>
        <p:txBody>
          <a:bodyPr/>
          <a:lstStyle/>
          <a:p>
            <a:fld id="{8530193B-564F-4854-8A52-728F3FB19C85}" type="slidenum">
              <a:rPr lang="en-ZA" smtClean="0"/>
              <a:t>8</a:t>
            </a:fld>
            <a:endParaRPr lang="en-ZA"/>
          </a:p>
        </p:txBody>
      </p:sp>
    </p:spTree>
    <p:extLst>
      <p:ext uri="{BB962C8B-B14F-4D97-AF65-F5344CB8AC3E}">
        <p14:creationId xmlns:p14="http://schemas.microsoft.com/office/powerpoint/2010/main" val="214800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Start: </a:t>
            </a:r>
            <a:r>
              <a:rPr lang="en-US" baseline="0" dirty="0" smtClean="0"/>
              <a:t>{click the mouse}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So promissory notes are just that… written promises by a person or business to pay a debt over time.  But what happens when</a:t>
            </a:r>
            <a:r>
              <a:rPr lang="en-US" baseline="0" dirty="0" smtClean="0"/>
              <a:t> that person or business can’t or won’t pay that debt? What is the recourse of the lender?</a:t>
            </a:r>
          </a:p>
          <a:p>
            <a:endParaRPr lang="en-US" baseline="0" dirty="0" smtClean="0"/>
          </a:p>
          <a:p>
            <a:r>
              <a:rPr lang="en-US" baseline="0" dirty="0" smtClean="0"/>
              <a:t>{click the mouse}</a:t>
            </a:r>
          </a:p>
          <a:p>
            <a:endParaRPr lang="en-US" baseline="0" dirty="0" smtClean="0"/>
          </a:p>
          <a:p>
            <a:r>
              <a:rPr lang="en-US" baseline="0" dirty="0" smtClean="0"/>
              <a:t>Well that’s where mortgages and deeds of trust step in.</a:t>
            </a:r>
            <a:endParaRPr lang="en-US" dirty="0" smtClean="0"/>
          </a:p>
        </p:txBody>
      </p:sp>
      <p:sp>
        <p:nvSpPr>
          <p:cNvPr id="4" name="Slide Number Placeholder 3"/>
          <p:cNvSpPr>
            <a:spLocks noGrp="1"/>
          </p:cNvSpPr>
          <p:nvPr>
            <p:ph type="sldNum" sz="quarter" idx="10"/>
          </p:nvPr>
        </p:nvSpPr>
        <p:spPr/>
        <p:txBody>
          <a:bodyPr/>
          <a:lstStyle/>
          <a:p>
            <a:fld id="{8530193B-564F-4854-8A52-728F3FB19C85}" type="slidenum">
              <a:rPr lang="en-ZA" smtClean="0"/>
              <a:t>9</a:t>
            </a:fld>
            <a:endParaRPr lang="en-ZA"/>
          </a:p>
        </p:txBody>
      </p:sp>
    </p:spTree>
    <p:extLst>
      <p:ext uri="{BB962C8B-B14F-4D97-AF65-F5344CB8AC3E}">
        <p14:creationId xmlns:p14="http://schemas.microsoft.com/office/powerpoint/2010/main" val="349645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10</a:t>
            </a:fld>
            <a:endParaRPr lang="en-ZA"/>
          </a:p>
        </p:txBody>
      </p:sp>
    </p:spTree>
    <p:extLst>
      <p:ext uri="{BB962C8B-B14F-4D97-AF65-F5344CB8AC3E}">
        <p14:creationId xmlns:p14="http://schemas.microsoft.com/office/powerpoint/2010/main" val="147369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underpinnings</a:t>
            </a:r>
            <a:r>
              <a:rPr lang="en-US" baseline="0" dirty="0" smtClean="0"/>
              <a:t> of the real estate side IS the note side</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12</a:t>
            </a:fld>
            <a:endParaRPr lang="en-ZA"/>
          </a:p>
        </p:txBody>
      </p:sp>
    </p:spTree>
    <p:extLst>
      <p:ext uri="{BB962C8B-B14F-4D97-AF65-F5344CB8AC3E}">
        <p14:creationId xmlns:p14="http://schemas.microsoft.com/office/powerpoint/2010/main" val="287406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14</a:t>
            </a:fld>
            <a:endParaRPr lang="en-ZA"/>
          </a:p>
        </p:txBody>
      </p:sp>
    </p:spTree>
    <p:extLst>
      <p:ext uri="{BB962C8B-B14F-4D97-AF65-F5344CB8AC3E}">
        <p14:creationId xmlns:p14="http://schemas.microsoft.com/office/powerpoint/2010/main" val="347365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Can have a lower cost of entry than rehabbing or rentals,</a:t>
            </a:r>
            <a:r>
              <a:rPr lang="en-US" b="1" baseline="0" dirty="0" smtClean="0"/>
              <a:t> </a:t>
            </a:r>
            <a:r>
              <a:rPr lang="en-US" b="1" baseline="0" dirty="0" err="1" smtClean="0"/>
              <a:t>esp</a:t>
            </a:r>
            <a:r>
              <a:rPr lang="en-US" b="1" baseline="0" dirty="0" smtClean="0"/>
              <a:t> for investors from high cost states like California and New York</a:t>
            </a:r>
            <a:r>
              <a:rPr lang="en-US" baseline="0" dirty="0" smtClean="0"/>
              <a:t>.  To buy a small house or condo to flip in Southern California nowadays in an average neighborhood will cost anywhere between $300-500k. In the Bay, probably double. So even if you use hard money and have to put down 20%, that is still $60-100k that you need to have yourself in a bank account or be able to get from some other source. And we haven’t even discussed the rehab cost or slush fund requirements the lender may want to see. Well, for folks new to the game, that’s a pretty tough hill to climb. So what I like about notes is I can get started with a fraction of that… You could find a money making note for as little as 7 to 10 thousand, maybe even less.  Granted that note will never be on a house located in California but that’s ok.</a:t>
            </a:r>
            <a:endParaRPr lang="en-US" dirty="0" smtClean="0"/>
          </a:p>
          <a:p>
            <a:endParaRPr lang="en-US" dirty="0" smtClean="0"/>
          </a:p>
          <a:p>
            <a:r>
              <a:rPr lang="en-US" b="1" dirty="0" smtClean="0"/>
              <a:t>Note buyers are not responsible for taxes and upkeep of the property, compared with rentals or flips</a:t>
            </a:r>
            <a:r>
              <a:rPr lang="en-US" dirty="0" smtClean="0"/>
              <a:t>… So,</a:t>
            </a:r>
            <a:r>
              <a:rPr lang="en-US" baseline="0" dirty="0" smtClean="0"/>
              <a:t> as we say a lot in the industry, no toilets, tenants, and trash. You don’t need to worry about the property manager or finding a good management company. </a:t>
            </a:r>
            <a:r>
              <a:rPr lang="en-US" dirty="0" smtClean="0"/>
              <a:t>Now I have an asterisk here because</a:t>
            </a:r>
            <a:r>
              <a:rPr lang="en-US" baseline="0" dirty="0" smtClean="0"/>
              <a:t> although technically this statement is true, a tax sale by the County (if taxes are delinquent) is one of the few things that can threaten a 1</a:t>
            </a:r>
            <a:r>
              <a:rPr lang="en-US" baseline="30000" dirty="0" smtClean="0"/>
              <a:t>st</a:t>
            </a:r>
            <a:r>
              <a:rPr lang="en-US" baseline="0" dirty="0" smtClean="0"/>
              <a:t> position note investment. So you have to make sure the taxes are paid or being paid.  Also, in cases where the borrower has abandoned their property or if the property has been foreclosed, the note holder IS responsible for yard upkeep and securing the property.  But this is the responsibility of the owner occupant in most cases.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 exact condition of the underlying property may be unknown at time of note purchase</a:t>
            </a:r>
            <a:r>
              <a:rPr lang="en-US" dirty="0" smtClean="0"/>
              <a:t>.. That’s right. Property</a:t>
            </a:r>
            <a:r>
              <a:rPr lang="en-US" baseline="0" dirty="0" smtClean="0"/>
              <a:t> t</a:t>
            </a:r>
            <a:r>
              <a:rPr lang="en-US" dirty="0" smtClean="0"/>
              <a:t>itle</a:t>
            </a:r>
            <a:r>
              <a:rPr lang="en-US" baseline="0" dirty="0" smtClean="0"/>
              <a:t> or ownership isn’t changing hands here. Therefore, the note buyer doesn’t really have a right to that information.  With that said, there are some ways a note buyer can gain some intel on the condition. But it is mostly under the table… Just know that a formal property inspection, which would be normally requested at origination, will not happen.</a:t>
            </a:r>
            <a:endParaRPr lang="en-US" dirty="0" smtClean="0"/>
          </a:p>
        </p:txBody>
      </p:sp>
      <p:sp>
        <p:nvSpPr>
          <p:cNvPr id="4" name="Slide Number Placeholder 3"/>
          <p:cNvSpPr>
            <a:spLocks noGrp="1"/>
          </p:cNvSpPr>
          <p:nvPr>
            <p:ph type="sldNum" sz="quarter" idx="10"/>
          </p:nvPr>
        </p:nvSpPr>
        <p:spPr/>
        <p:txBody>
          <a:bodyPr/>
          <a:lstStyle/>
          <a:p>
            <a:fld id="{8530193B-564F-4854-8A52-728F3FB19C85}" type="slidenum">
              <a:rPr lang="en-ZA" smtClean="0"/>
              <a:t>15</a:t>
            </a:fld>
            <a:endParaRPr lang="en-ZA"/>
          </a:p>
        </p:txBody>
      </p:sp>
    </p:spTree>
    <p:extLst>
      <p:ext uri="{BB962C8B-B14F-4D97-AF65-F5344CB8AC3E}">
        <p14:creationId xmlns:p14="http://schemas.microsoft.com/office/powerpoint/2010/main" val="1757851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 y="0"/>
            <a:ext cx="9779619" cy="6810293"/>
          </a:xfrm>
          <a:prstGeom prst="rect">
            <a:avLst/>
          </a:prstGeom>
        </p:spPr>
      </p:pic>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dirty="0"/>
              <a:t>Click to edit 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dirty="0" smtClean="0"/>
              <a:t>Click to edit Master subtitle style</a:t>
            </a:r>
            <a:endParaRPr lang="en-ZA" dirty="0"/>
          </a:p>
        </p:txBody>
      </p:sp>
      <p:pic>
        <p:nvPicPr>
          <p:cNvPr id="5" name="Picture 4"/>
          <p:cNvPicPr>
            <a:picLocks noChangeAspect="1"/>
          </p:cNvPicPr>
          <p:nvPr userDrawn="1"/>
        </p:nvPicPr>
        <p:blipFill>
          <a:blip r:embed="rId3"/>
          <a:stretch>
            <a:fillRect/>
          </a:stretch>
        </p:blipFill>
        <p:spPr>
          <a:xfrm>
            <a:off x="10461898" y="4127970"/>
            <a:ext cx="1003886" cy="513990"/>
          </a:xfrm>
          <a:prstGeom prst="rect">
            <a:avLst/>
          </a:prstGeom>
        </p:spPr>
      </p:pic>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6" name="Text Placeholder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1" name="Text Placeholder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Footer Placeholder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a:lstStyle/>
          <a:p>
            <a:r>
              <a:rPr lang="en-ZA"/>
              <a:t>Add a footer</a:t>
            </a:r>
            <a:endParaRPr lang="en-ZA" dirty="0"/>
          </a:p>
        </p:txBody>
      </p:sp>
      <p:sp>
        <p:nvSpPr>
          <p:cNvPr id="4" name="Slide Number Placeholder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ZA"/>
              <a:t>Add a footer</a:t>
            </a:r>
            <a:endParaRPr lang="en-ZA" dirty="0"/>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a:lstStyle/>
          <a:p>
            <a:fld id="{19B51A1E-902D-48AF-9020-955120F399B6}" type="slidenum">
              <a:rPr lang="en-ZA" smtClean="0"/>
              <a:pPr/>
              <a:t>‹#›</a:t>
            </a:fld>
            <a:endParaRPr lang="en-ZA" dirty="0"/>
          </a:p>
        </p:txBody>
      </p:sp>
      <p:sp>
        <p:nvSpPr>
          <p:cNvPr id="4" name="Title 3">
            <a:extLst>
              <a:ext uri="{FF2B5EF4-FFF2-40B4-BE49-F238E27FC236}">
                <a16:creationId xmlns:a16="http://schemas.microsoft.com/office/drawing/2014/main" xmlns="" id="{90694D9D-C633-4D52-965E-E5BBD988303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780103" cy="6380923"/>
          </a:xfrm>
          <a:prstGeom prst="rect">
            <a:avLst/>
          </a:prstGeom>
        </p:spPr>
      </p:pic>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ZA"/>
              <a:t>Add a footer</a:t>
            </a:r>
            <a:endParaRPr lang="en-ZA"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ZA" smtClean="0"/>
              <a:pPr/>
              <a:t>‹#›</a:t>
            </a:fld>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ZA" dirty="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ZA" dirty="0"/>
              <a:t>Click to edit Master subtitle style</a:t>
            </a:r>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1412" y="0"/>
            <a:ext cx="9780588" cy="6367370"/>
          </a:xfrm>
          <a:prstGeom prst="rect">
            <a:avLst/>
          </a:prstGeom>
        </p:spPr>
      </p:pic>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ZA"/>
              <a:t>Add a footer</a:t>
            </a:r>
            <a:endParaRPr lang="en-ZA"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ZA" smtClean="0"/>
              <a:pPr/>
              <a:t>‹#›</a:t>
            </a:fld>
            <a:endParaRPr lang="en-ZA" dirty="0"/>
          </a:p>
        </p:txBody>
      </p:sp>
      <p:sp>
        <p:nvSpPr>
          <p:cNvPr id="3" name="Title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ZA" dirty="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ZA" dirty="0"/>
              <a:t>Click to edit Master subtitle style</a:t>
            </a:r>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8924" y="0"/>
            <a:ext cx="9473076" cy="6371350"/>
          </a:xfrm>
          <a:prstGeom prst="rect">
            <a:avLst/>
          </a:prstGeom>
        </p:spPr>
      </p:pic>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a:solidFill>
            <a:schemeClr val="bg1"/>
          </a:solidFill>
          <a:ln w="12700">
            <a:solidFill>
              <a:srgbClr val="FFCA08"/>
            </a:solidFill>
          </a:ln>
        </p:spPr>
        <p:txBody>
          <a:bodyPr lIns="91440" tIns="91440" rIns="91440" bIns="9144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dirty="0"/>
              <a:t>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p>
        </p:txBody>
      </p:sp>
      <p:sp>
        <p:nvSpPr>
          <p:cNvPr id="8" name="Rectangle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Tree>
    <p:extLst>
      <p:ext uri="{BB962C8B-B14F-4D97-AF65-F5344CB8AC3E}">
        <p14:creationId xmlns:p14="http://schemas.microsoft.com/office/powerpoint/2010/main" val="13501039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 y="0"/>
            <a:ext cx="6092564" cy="6371350"/>
          </a:xfrm>
          <a:prstGeom prst="rect">
            <a:avLst/>
          </a:prstGeom>
        </p:spPr>
      </p:pic>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Rectangle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smtClean="0"/>
              <a:t>Click to 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386885"/>
          </a:xfrm>
          <a:prstGeom prst="rect">
            <a:avLst/>
          </a:prstGeom>
        </p:spPr>
      </p:pic>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Enter your caption</a:t>
            </a:r>
            <a:endParaRPr lang="en-ZA" dirty="0"/>
          </a:p>
        </p:txBody>
      </p:sp>
      <p:sp>
        <p:nvSpPr>
          <p:cNvPr id="5" name="Title 4">
            <a:extLst>
              <a:ext uri="{FF2B5EF4-FFF2-40B4-BE49-F238E27FC236}">
                <a16:creationId xmlns:a16="http://schemas.microsoft.com/office/drawing/2014/main" xmlns="" id="{7F8E7C83-06D7-4C5B-85B7-0E5713B4FAB3}"/>
              </a:ext>
            </a:extLst>
          </p:cNvPr>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49"/>
            <a:ext cx="9780103" cy="6798365"/>
          </a:xfrm>
          <a:prstGeom prst="rect">
            <a:avLst/>
          </a:prstGeom>
        </p:spPr>
      </p:pic>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a:lstStyle/>
          <a:p>
            <a:fld id="{19B51A1E-902D-48AF-9020-955120F399B6}" type="slidenum">
              <a:rPr lang="en-ZA" smtClean="0"/>
              <a:pPr/>
              <a:t>‹#›</a:t>
            </a:fld>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dirty="0"/>
              <a:t>Thank You</a:t>
            </a:r>
            <a:endParaRPr lang="en-ZA" dirty="0"/>
          </a:p>
        </p:txBody>
      </p:sp>
      <p:sp>
        <p:nvSpPr>
          <p:cNvPr id="9" name="Text Placeholder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10" name="Text Placeholder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11" name="Text Placeholder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2" name="Text Placeholder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Shape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ZA" dirty="0"/>
              <a:t>Add a footer</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ZA" smtClean="0"/>
              <a:pPr/>
              <a:t>‹#›</a:t>
            </a:fld>
            <a:endParaRPr lang="en-ZA" dirty="0"/>
          </a:p>
        </p:txBody>
      </p:sp>
      <p:sp>
        <p:nvSpPr>
          <p:cNvPr id="9" name="Rectangle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8" name="Straight Connector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416566" y="6387253"/>
            <a:ext cx="762968" cy="390640"/>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14.jpe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3.jpe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4.jpeg"/><Relationship Id="rId11" Type="http://schemas.openxmlformats.org/officeDocument/2006/relationships/image" Target="../media/image21.png"/><Relationship Id="rId5" Type="http://schemas.openxmlformats.org/officeDocument/2006/relationships/image" Target="../media/image12.png"/><Relationship Id="rId10" Type="http://schemas.openxmlformats.org/officeDocument/2006/relationships/image" Target="../media/image20.jpg"/><Relationship Id="rId4" Type="http://schemas.openxmlformats.org/officeDocument/2006/relationships/image" Target="../media/image18.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3.jpg"/><Relationship Id="rId5" Type="http://schemas.openxmlformats.org/officeDocument/2006/relationships/image" Target="../media/image11.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1.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3.sv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32.png"/><Relationship Id="rId4" Type="http://schemas.openxmlformats.org/officeDocument/2006/relationships/image" Target="../media/image9.sv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a:xfrm>
            <a:off x="3200400" y="2811053"/>
            <a:ext cx="8991600" cy="1261295"/>
          </a:xfrm>
        </p:spPr>
        <p:txBody>
          <a:bodyPr>
            <a:noAutofit/>
          </a:bodyPr>
          <a:lstStyle/>
          <a:p>
            <a:r>
              <a:rPr lang="en-ZA" sz="3200" spc="0" dirty="0" smtClean="0"/>
              <a:t>Why I Invest in </a:t>
            </a:r>
            <a:r>
              <a:rPr lang="en-ZA" sz="3200" spc="0" dirty="0"/>
              <a:t>Non-Performing Notes</a:t>
            </a:r>
            <a:r>
              <a:rPr lang="en-ZA" sz="3200" spc="0" dirty="0" smtClean="0"/>
              <a:t>…</a:t>
            </a:r>
            <a:br>
              <a:rPr lang="en-ZA" sz="3200" spc="0" dirty="0" smtClean="0"/>
            </a:br>
            <a:r>
              <a:rPr lang="en-ZA" sz="3200" spc="0" dirty="0" smtClean="0"/>
              <a:t>And </a:t>
            </a:r>
            <a:r>
              <a:rPr lang="en-ZA" sz="3200" spc="0" dirty="0"/>
              <a:t>Why You Should Too!</a:t>
            </a:r>
            <a:r>
              <a:rPr lang="en-ZA" sz="3200" dirty="0"/>
              <a:t/>
            </a:r>
            <a:br>
              <a:rPr lang="en-ZA" sz="3200" dirty="0"/>
            </a:br>
            <a:endParaRPr lang="en-ZA" sz="3200" dirty="0"/>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a:xfrm>
            <a:off x="3200400" y="4061039"/>
            <a:ext cx="6580188" cy="580921"/>
          </a:xfrm>
        </p:spPr>
        <p:txBody>
          <a:bodyPr/>
          <a:lstStyle/>
          <a:p>
            <a:r>
              <a:rPr lang="en-ZA" dirty="0" smtClean="0"/>
              <a:t>Terrence Evans, Managing Member</a:t>
            </a:r>
            <a:endParaRPr lang="en-ZA" dirty="0"/>
          </a:p>
        </p:txBody>
      </p:sp>
    </p:spTree>
    <p:extLst>
      <p:ext uri="{BB962C8B-B14F-4D97-AF65-F5344CB8AC3E}">
        <p14:creationId xmlns:p14="http://schemas.microsoft.com/office/powerpoint/2010/main" val="398992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B51A1E-902D-48AF-9020-955120F399B6}" type="slidenum">
              <a:rPr lang="en-ZA" smtClean="0"/>
              <a:pPr/>
              <a:t>10</a:t>
            </a:fld>
            <a:endParaRPr lang="en-ZA" dirty="0"/>
          </a:p>
        </p:txBody>
      </p:sp>
      <p:sp>
        <p:nvSpPr>
          <p:cNvPr id="4" name="Title 3"/>
          <p:cNvSpPr>
            <a:spLocks noGrp="1"/>
          </p:cNvSpPr>
          <p:nvPr>
            <p:ph type="ctrTitle"/>
          </p:nvPr>
        </p:nvSpPr>
        <p:spPr>
          <a:xfrm>
            <a:off x="6235700" y="3026934"/>
            <a:ext cx="5956300" cy="1121858"/>
          </a:xfrm>
        </p:spPr>
        <p:txBody>
          <a:bodyPr/>
          <a:lstStyle/>
          <a:p>
            <a:r>
              <a:rPr lang="en-US" dirty="0" smtClean="0"/>
              <a:t>Note Investing</a:t>
            </a:r>
            <a:endParaRPr lang="en-US" dirty="0"/>
          </a:p>
        </p:txBody>
      </p:sp>
      <p:sp>
        <p:nvSpPr>
          <p:cNvPr id="5" name="Text Placeholder 4"/>
          <p:cNvSpPr>
            <a:spLocks noGrp="1"/>
          </p:cNvSpPr>
          <p:nvPr>
            <p:ph type="body" sz="quarter" idx="13"/>
          </p:nvPr>
        </p:nvSpPr>
        <p:spPr/>
        <p:txBody>
          <a:bodyPr/>
          <a:lstStyle/>
          <a:p>
            <a:r>
              <a:rPr lang="en-US" dirty="0" smtClean="0"/>
              <a:t>Fun Fact; Comparisons, Advantages vs other Investments</a:t>
            </a:r>
            <a:endParaRPr lang="en-US" dirty="0"/>
          </a:p>
        </p:txBody>
      </p:sp>
    </p:spTree>
    <p:extLst>
      <p:ext uri="{BB962C8B-B14F-4D97-AF65-F5344CB8AC3E}">
        <p14:creationId xmlns:p14="http://schemas.microsoft.com/office/powerpoint/2010/main" val="178096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588" y="1356832"/>
            <a:ext cx="2545320" cy="1698052"/>
          </a:xfrm>
          <a:prstGeom prst="rect">
            <a:avLst/>
          </a:prstGeom>
        </p:spPr>
      </p:pic>
      <p:pic>
        <p:nvPicPr>
          <p:cNvPr id="14" name="Picture 13"/>
          <p:cNvPicPr>
            <a:picLocks noChangeAspect="1"/>
          </p:cNvPicPr>
          <p:nvPr/>
        </p:nvPicPr>
        <p:blipFill>
          <a:blip r:embed="rId3"/>
          <a:stretch>
            <a:fillRect/>
          </a:stretch>
        </p:blipFill>
        <p:spPr>
          <a:xfrm>
            <a:off x="8060329" y="1681296"/>
            <a:ext cx="910346" cy="9569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428" y="1562190"/>
            <a:ext cx="1318148" cy="1318148"/>
          </a:xfrm>
          <a:prstGeom prst="rect">
            <a:avLst/>
          </a:prstGeom>
        </p:spPr>
      </p:pic>
      <p:sp>
        <p:nvSpPr>
          <p:cNvPr id="2" name="Title 1"/>
          <p:cNvSpPr>
            <a:spLocks noGrp="1"/>
          </p:cNvSpPr>
          <p:nvPr>
            <p:ph type="title"/>
          </p:nvPr>
        </p:nvSpPr>
        <p:spPr/>
        <p:txBody>
          <a:bodyPr/>
          <a:lstStyle/>
          <a:p>
            <a:r>
              <a:rPr lang="en-US" dirty="0" smtClean="0"/>
              <a:t>Note Investing</a:t>
            </a:r>
            <a:endParaRPr lang="en-US" dirty="0"/>
          </a:p>
        </p:txBody>
      </p:sp>
      <p:sp>
        <p:nvSpPr>
          <p:cNvPr id="3" name="Text Placeholder 2"/>
          <p:cNvSpPr>
            <a:spLocks noGrp="1"/>
          </p:cNvSpPr>
          <p:nvPr>
            <p:ph type="body" sz="quarter" idx="32"/>
          </p:nvPr>
        </p:nvSpPr>
        <p:spPr/>
        <p:txBody>
          <a:bodyPr/>
          <a:lstStyle/>
          <a:p>
            <a:r>
              <a:rPr lang="en-US" dirty="0" smtClean="0"/>
              <a:t>Did you know??</a:t>
            </a:r>
            <a:endParaRPr lang="en-US" dirty="0"/>
          </a:p>
        </p:txBody>
      </p:sp>
      <p:sp>
        <p:nvSpPr>
          <p:cNvPr id="4" name="Content Placeholder 3"/>
          <p:cNvSpPr>
            <a:spLocks noGrp="1"/>
          </p:cNvSpPr>
          <p:nvPr>
            <p:ph idx="1"/>
          </p:nvPr>
        </p:nvSpPr>
        <p:spPr>
          <a:xfrm>
            <a:off x="432000" y="3403716"/>
            <a:ext cx="11328000" cy="2787533"/>
          </a:xfrm>
        </p:spPr>
        <p:txBody>
          <a:bodyPr/>
          <a:lstStyle/>
          <a:p>
            <a:pPr marL="0" indent="0" algn="ctr">
              <a:buNone/>
            </a:pPr>
            <a:r>
              <a:rPr lang="en-US" sz="2400" dirty="0" smtClean="0">
                <a:solidFill>
                  <a:srgbClr val="FF0000"/>
                </a:solidFill>
              </a:rPr>
              <a:t>Fun Fact: A </a:t>
            </a:r>
            <a:r>
              <a:rPr lang="en-US" sz="2400" u="sng" dirty="0" smtClean="0">
                <a:solidFill>
                  <a:srgbClr val="FF0000"/>
                </a:solidFill>
              </a:rPr>
              <a:t>great majority</a:t>
            </a:r>
            <a:r>
              <a:rPr lang="en-US" sz="2400" dirty="0" smtClean="0">
                <a:solidFill>
                  <a:srgbClr val="FF0000"/>
                </a:solidFill>
              </a:rPr>
              <a:t> of Americans already participate in the Note Investing Game!!</a:t>
            </a:r>
          </a:p>
          <a:p>
            <a:pPr marL="0" indent="0">
              <a:buNone/>
            </a:pPr>
            <a:endParaRPr lang="en-US" sz="2000" dirty="0" smtClean="0"/>
          </a:p>
          <a:p>
            <a:pPr>
              <a:buFont typeface="Wingdings" panose="05000000000000000000" pitchFamily="2" charset="2"/>
              <a:buChar char="Ø"/>
            </a:pPr>
            <a:r>
              <a:rPr lang="en-US" sz="2000" dirty="0" smtClean="0"/>
              <a:t>If you are paying back student loans, a credit card, </a:t>
            </a:r>
            <a:r>
              <a:rPr lang="en-US" sz="2000" dirty="0"/>
              <a:t>a car </a:t>
            </a:r>
            <a:r>
              <a:rPr lang="en-US" sz="2000" dirty="0" smtClean="0"/>
              <a:t>note, or </a:t>
            </a:r>
            <a:r>
              <a:rPr lang="en-US" sz="2000" dirty="0"/>
              <a:t>a </a:t>
            </a:r>
            <a:r>
              <a:rPr lang="en-US" sz="2000" dirty="0" smtClean="0"/>
              <a:t>mortgage, I’m talking about YOU!</a:t>
            </a:r>
          </a:p>
          <a:p>
            <a:pPr>
              <a:buFont typeface="Wingdings" panose="05000000000000000000" pitchFamily="2" charset="2"/>
              <a:buChar char="Ø"/>
            </a:pPr>
            <a:r>
              <a:rPr lang="en-US" sz="2000" dirty="0" smtClean="0"/>
              <a:t>Trouble is, that is the WRONG SIDE of Note </a:t>
            </a:r>
            <a:r>
              <a:rPr lang="en-US" sz="2000" dirty="0"/>
              <a:t>I</a:t>
            </a:r>
            <a:r>
              <a:rPr lang="en-US" sz="2000" dirty="0" smtClean="0"/>
              <a:t>nvesting!</a:t>
            </a:r>
            <a:br>
              <a:rPr lang="en-US" sz="2000" dirty="0" smtClean="0"/>
            </a:br>
            <a:endParaRPr lang="en-US" sz="2000" dirty="0" smtClean="0"/>
          </a:p>
          <a:p>
            <a:pPr marL="0" indent="0" algn="ctr">
              <a:buNone/>
            </a:pPr>
            <a:r>
              <a:rPr lang="en-US" sz="2400" b="1" dirty="0" smtClean="0"/>
              <a:t>Stop being the PAYER… and become the PAYEE!</a:t>
            </a:r>
          </a:p>
          <a:p>
            <a:pPr marL="0" indent="0" algn="ctr">
              <a:buNone/>
            </a:pPr>
            <a:r>
              <a:rPr lang="en-US" sz="2400" b="1" dirty="0" smtClean="0"/>
              <a:t>Become The Bank of </a:t>
            </a:r>
            <a:r>
              <a:rPr lang="en-US" sz="2400" b="1" u="sng" dirty="0" smtClean="0"/>
              <a:t>YOU</a:t>
            </a:r>
            <a:r>
              <a:rPr lang="en-US" sz="2400" b="1" dirty="0" smtClean="0"/>
              <a:t>!</a:t>
            </a:r>
          </a:p>
        </p:txBody>
      </p:sp>
      <p:sp>
        <p:nvSpPr>
          <p:cNvPr id="6" name="Slide Number Placeholder 5"/>
          <p:cNvSpPr>
            <a:spLocks noGrp="1"/>
          </p:cNvSpPr>
          <p:nvPr>
            <p:ph type="sldNum" sz="quarter" idx="33"/>
          </p:nvPr>
        </p:nvSpPr>
        <p:spPr/>
        <p:txBody>
          <a:bodyPr/>
          <a:lstStyle/>
          <a:p>
            <a:fld id="{19B51A1E-902D-48AF-9020-955120F399B6}" type="slidenum">
              <a:rPr lang="en-ZA" smtClean="0"/>
              <a:pPr/>
              <a:t>11</a:t>
            </a:fld>
            <a:endParaRPr lang="en-ZA"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6118" y="2138516"/>
            <a:ext cx="645624" cy="294279"/>
          </a:xfrm>
          <a:prstGeom prst="rect">
            <a:avLst/>
          </a:prstGeom>
        </p:spPr>
      </p:pic>
      <p:sp>
        <p:nvSpPr>
          <p:cNvPr id="12" name="TextBox 11"/>
          <p:cNvSpPr txBox="1"/>
          <p:nvPr/>
        </p:nvSpPr>
        <p:spPr>
          <a:xfrm>
            <a:off x="7840126" y="2635292"/>
            <a:ext cx="1350755" cy="369332"/>
          </a:xfrm>
          <a:prstGeom prst="rect">
            <a:avLst/>
          </a:prstGeom>
          <a:noFill/>
        </p:spPr>
        <p:txBody>
          <a:bodyPr wrap="none" rtlCol="0">
            <a:spAutoFit/>
          </a:bodyPr>
          <a:lstStyle/>
          <a:p>
            <a:pPr algn="ctr"/>
            <a:r>
              <a:rPr lang="en-US" dirty="0" smtClean="0">
                <a:solidFill>
                  <a:schemeClr val="accent2">
                    <a:lumMod val="75000"/>
                  </a:schemeClr>
                </a:solidFill>
                <a:latin typeface="Tw Cen MT Condensed" panose="020B0606020104020203" pitchFamily="34" charset="0"/>
              </a:rPr>
              <a:t>The Bank (Payee)</a:t>
            </a:r>
            <a:endParaRPr lang="en-US" dirty="0">
              <a:solidFill>
                <a:schemeClr val="accent2">
                  <a:lumMod val="75000"/>
                </a:schemeClr>
              </a:solidFill>
              <a:latin typeface="Tw Cen MT Condensed" panose="020B0606020104020203" pitchFamily="34" charset="0"/>
            </a:endParaRPr>
          </a:p>
        </p:txBody>
      </p:sp>
      <p:sp>
        <p:nvSpPr>
          <p:cNvPr id="13" name="TextBox 12"/>
          <p:cNvSpPr txBox="1"/>
          <p:nvPr/>
        </p:nvSpPr>
        <p:spPr>
          <a:xfrm>
            <a:off x="2411386" y="2994504"/>
            <a:ext cx="639727" cy="369332"/>
          </a:xfrm>
          <a:prstGeom prst="rect">
            <a:avLst/>
          </a:prstGeom>
          <a:noFill/>
        </p:spPr>
        <p:txBody>
          <a:bodyPr wrap="none" rtlCol="0">
            <a:spAutoFit/>
          </a:bodyPr>
          <a:lstStyle/>
          <a:p>
            <a:pPr algn="ctr"/>
            <a:r>
              <a:rPr lang="en-US" dirty="0" smtClean="0">
                <a:solidFill>
                  <a:schemeClr val="accent2">
                    <a:lumMod val="75000"/>
                  </a:schemeClr>
                </a:solidFill>
                <a:latin typeface="Tw Cen MT Condensed" panose="020B0606020104020203" pitchFamily="34" charset="0"/>
              </a:rPr>
              <a:t>Payers</a:t>
            </a:r>
            <a:endParaRPr lang="en-US" dirty="0">
              <a:solidFill>
                <a:schemeClr val="accent2">
                  <a:lumMod val="75000"/>
                </a:schemeClr>
              </a:solidFill>
              <a:latin typeface="Tw Cen MT Condensed" panose="020B0606020104020203" pitchFamily="34" charset="0"/>
            </a:endParaRPr>
          </a:p>
        </p:txBody>
      </p:sp>
    </p:spTree>
    <p:extLst>
      <p:ext uri="{BB962C8B-B14F-4D97-AF65-F5344CB8AC3E}">
        <p14:creationId xmlns:p14="http://schemas.microsoft.com/office/powerpoint/2010/main" val="23230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4.79167E-6 -1.85185E-6 L 0.39114 -0.00694 " pathEditMode="relative" rAng="0" ptsTypes="AA">
                                      <p:cBhvr>
                                        <p:cTn id="6" dur="2000" fill="hold"/>
                                        <p:tgtEl>
                                          <p:spTgt spid="9"/>
                                        </p:tgtEl>
                                        <p:attrNameLst>
                                          <p:attrName>ppt_x</p:attrName>
                                          <p:attrName>ppt_y</p:attrName>
                                        </p:attrNameLst>
                                      </p:cBhvr>
                                      <p:rCtr x="19557" y="-347"/>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57" y="3976084"/>
            <a:ext cx="1318148" cy="1318148"/>
          </a:xfrm>
          <a:prstGeom prst="rect">
            <a:avLst/>
          </a:prstGeom>
        </p:spPr>
      </p:pic>
      <p:sp>
        <p:nvSpPr>
          <p:cNvPr id="2" name="Title 1"/>
          <p:cNvSpPr>
            <a:spLocks noGrp="1"/>
          </p:cNvSpPr>
          <p:nvPr>
            <p:ph type="title"/>
          </p:nvPr>
        </p:nvSpPr>
        <p:spPr/>
        <p:txBody>
          <a:bodyPr/>
          <a:lstStyle/>
          <a:p>
            <a:r>
              <a:rPr lang="en-US" dirty="0" smtClean="0"/>
              <a:t>Note Investing</a:t>
            </a:r>
            <a:endParaRPr lang="en-US" dirty="0"/>
          </a:p>
        </p:txBody>
      </p:sp>
      <p:sp>
        <p:nvSpPr>
          <p:cNvPr id="3" name="Text Placeholder 2"/>
          <p:cNvSpPr>
            <a:spLocks noGrp="1"/>
          </p:cNvSpPr>
          <p:nvPr>
            <p:ph type="body" sz="quarter" idx="32"/>
          </p:nvPr>
        </p:nvSpPr>
        <p:spPr/>
        <p:txBody>
          <a:bodyPr/>
          <a:lstStyle/>
          <a:p>
            <a:r>
              <a:rPr lang="en-US" dirty="0" smtClean="0"/>
              <a:t>Real Estate Investing Landscape</a:t>
            </a:r>
            <a:endParaRPr lang="en-US" dirty="0"/>
          </a:p>
        </p:txBody>
      </p:sp>
      <p:sp>
        <p:nvSpPr>
          <p:cNvPr id="6" name="Slide Number Placeholder 5"/>
          <p:cNvSpPr>
            <a:spLocks noGrp="1"/>
          </p:cNvSpPr>
          <p:nvPr>
            <p:ph type="sldNum" sz="quarter" idx="33"/>
          </p:nvPr>
        </p:nvSpPr>
        <p:spPr/>
        <p:txBody>
          <a:bodyPr/>
          <a:lstStyle/>
          <a:p>
            <a:fld id="{19B51A1E-902D-48AF-9020-955120F399B6}" type="slidenum">
              <a:rPr lang="en-ZA" smtClean="0"/>
              <a:pPr/>
              <a:t>12</a:t>
            </a:fld>
            <a:endParaRPr lang="en-ZA"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045" y="1512000"/>
            <a:ext cx="2519617" cy="1889999"/>
          </a:xfrm>
          <a:prstGeom prst="rect">
            <a:avLst/>
          </a:prstGeom>
        </p:spPr>
      </p:pic>
      <p:cxnSp>
        <p:nvCxnSpPr>
          <p:cNvPr id="10" name="Straight Connector 9"/>
          <p:cNvCxnSpPr/>
          <p:nvPr/>
        </p:nvCxnSpPr>
        <p:spPr>
          <a:xfrm>
            <a:off x="109182" y="3806890"/>
            <a:ext cx="1166213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9182" y="3903307"/>
            <a:ext cx="1166213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170572" y="4211782"/>
            <a:ext cx="2388637" cy="1958853"/>
            <a:chOff x="1451923" y="2642679"/>
            <a:chExt cx="1377001" cy="1036762"/>
          </a:xfrm>
        </p:grpSpPr>
        <p:pic>
          <p:nvPicPr>
            <p:cNvPr id="18" name="Picture 17"/>
            <p:cNvPicPr>
              <a:picLocks noChangeAspect="1"/>
            </p:cNvPicPr>
            <p:nvPr/>
          </p:nvPicPr>
          <p:blipFill>
            <a:blip r:embed="rId5"/>
            <a:stretch>
              <a:fillRect/>
            </a:stretch>
          </p:blipFill>
          <p:spPr>
            <a:xfrm>
              <a:off x="1451923" y="2642679"/>
              <a:ext cx="1377001" cy="1036762"/>
            </a:xfrm>
            <a:prstGeom prst="rect">
              <a:avLst/>
            </a:prstGeom>
            <a:ln>
              <a:solidFill>
                <a:schemeClr val="tx1"/>
              </a:solidFill>
            </a:ln>
          </p:spPr>
        </p:pic>
        <p:sp>
          <p:nvSpPr>
            <p:cNvPr id="19" name="TextBox 18"/>
            <p:cNvSpPr txBox="1"/>
            <p:nvPr/>
          </p:nvSpPr>
          <p:spPr>
            <a:xfrm rot="20366210">
              <a:off x="1785804" y="3022597"/>
              <a:ext cx="619331" cy="276925"/>
            </a:xfrm>
            <a:prstGeom prst="rect">
              <a:avLst/>
            </a:prstGeom>
            <a:noFill/>
          </p:spPr>
          <p:txBody>
            <a:bodyPr wrap="none" rtlCol="0">
              <a:spAutoFit/>
            </a:bodyPr>
            <a:lstStyle/>
            <a:p>
              <a:r>
                <a:rPr lang="en-US" sz="2800" dirty="0" smtClean="0">
                  <a:latin typeface="Impact" panose="020B0806030902050204" pitchFamily="34" charset="0"/>
                </a:rPr>
                <a:t>NOTES</a:t>
              </a:r>
              <a:endParaRPr lang="en-US" dirty="0">
                <a:latin typeface="Impact" panose="020B0806030902050204" pitchFamily="34" charset="0"/>
              </a:endParaRPr>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8154" y="1769291"/>
            <a:ext cx="1666628" cy="1111853"/>
          </a:xfrm>
          <a:prstGeom prst="rect">
            <a:avLst/>
          </a:prstGeom>
        </p:spPr>
      </p:pic>
      <p:pic>
        <p:nvPicPr>
          <p:cNvPr id="21" name="Picture 20"/>
          <p:cNvPicPr>
            <a:picLocks noChangeAspect="1"/>
          </p:cNvPicPr>
          <p:nvPr/>
        </p:nvPicPr>
        <p:blipFill>
          <a:blip r:embed="rId7"/>
          <a:stretch>
            <a:fillRect/>
          </a:stretch>
        </p:blipFill>
        <p:spPr>
          <a:xfrm>
            <a:off x="2357262" y="4286927"/>
            <a:ext cx="732664" cy="770195"/>
          </a:xfrm>
          <a:prstGeom prst="rect">
            <a:avLst/>
          </a:prstGeom>
        </p:spPr>
      </p:pic>
      <p:sp>
        <p:nvSpPr>
          <p:cNvPr id="22" name="TextBox 21"/>
          <p:cNvSpPr txBox="1"/>
          <p:nvPr/>
        </p:nvSpPr>
        <p:spPr>
          <a:xfrm>
            <a:off x="10250129" y="1693209"/>
            <a:ext cx="1754006" cy="1446550"/>
          </a:xfrm>
          <a:prstGeom prst="rect">
            <a:avLst/>
          </a:prstGeom>
          <a:noFill/>
        </p:spPr>
        <p:txBody>
          <a:bodyPr wrap="none" rtlCol="0">
            <a:spAutoFit/>
          </a:bodyPr>
          <a:lstStyle/>
          <a:p>
            <a:r>
              <a:rPr lang="en-US" b="1" u="sng" dirty="0" smtClean="0"/>
              <a:t>Real Estate Side</a:t>
            </a:r>
          </a:p>
          <a:p>
            <a:r>
              <a:rPr lang="en-US" sz="1400" dirty="0" smtClean="0"/>
              <a:t>Leases</a:t>
            </a:r>
          </a:p>
          <a:p>
            <a:r>
              <a:rPr lang="en-US" sz="1400" dirty="0" smtClean="0"/>
              <a:t>Short Term Rentals</a:t>
            </a:r>
          </a:p>
          <a:p>
            <a:r>
              <a:rPr lang="en-US" sz="1400" dirty="0" smtClean="0"/>
              <a:t>Purchases</a:t>
            </a:r>
          </a:p>
          <a:p>
            <a:r>
              <a:rPr lang="en-US" sz="1400" dirty="0" smtClean="0"/>
              <a:t>New Construction</a:t>
            </a:r>
          </a:p>
          <a:p>
            <a:r>
              <a:rPr lang="en-US" sz="1400" dirty="0" smtClean="0"/>
              <a:t>Fix and Flips</a:t>
            </a:r>
            <a:endParaRPr lang="en-US" sz="1400" dirty="0"/>
          </a:p>
        </p:txBody>
      </p:sp>
      <p:sp>
        <p:nvSpPr>
          <p:cNvPr id="23" name="TextBox 22"/>
          <p:cNvSpPr txBox="1"/>
          <p:nvPr/>
        </p:nvSpPr>
        <p:spPr>
          <a:xfrm>
            <a:off x="10250129" y="4539216"/>
            <a:ext cx="1470274" cy="1015663"/>
          </a:xfrm>
          <a:prstGeom prst="rect">
            <a:avLst/>
          </a:prstGeom>
          <a:noFill/>
        </p:spPr>
        <p:txBody>
          <a:bodyPr wrap="none" rtlCol="0">
            <a:spAutoFit/>
          </a:bodyPr>
          <a:lstStyle/>
          <a:p>
            <a:r>
              <a:rPr lang="en-US" b="1" u="sng" dirty="0" smtClean="0"/>
              <a:t>“Paper” Side</a:t>
            </a:r>
          </a:p>
          <a:p>
            <a:r>
              <a:rPr lang="en-US" sz="1400" b="1" dirty="0" smtClean="0">
                <a:solidFill>
                  <a:srgbClr val="FF0000"/>
                </a:solidFill>
              </a:rPr>
              <a:t>Notes</a:t>
            </a:r>
          </a:p>
          <a:p>
            <a:r>
              <a:rPr lang="en-US" sz="1400" dirty="0" smtClean="0"/>
              <a:t>Debt</a:t>
            </a:r>
          </a:p>
          <a:p>
            <a:r>
              <a:rPr lang="en-US" sz="1400" dirty="0" smtClean="0"/>
              <a:t>Bonds</a:t>
            </a:r>
            <a:endParaRPr lang="en-US" sz="14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9368" y="1512000"/>
            <a:ext cx="1786450" cy="188999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57" y="1618565"/>
            <a:ext cx="734682" cy="734682"/>
          </a:xfrm>
          <a:prstGeom prst="rect">
            <a:avLst/>
          </a:prstGeom>
        </p:spPr>
      </p:pic>
      <p:pic>
        <p:nvPicPr>
          <p:cNvPr id="25" name="Picture 24"/>
          <p:cNvPicPr>
            <a:picLocks noChangeAspect="1"/>
          </p:cNvPicPr>
          <p:nvPr/>
        </p:nvPicPr>
        <p:blipFill>
          <a:blip r:embed="rId9"/>
          <a:stretch>
            <a:fillRect/>
          </a:stretch>
        </p:blipFill>
        <p:spPr>
          <a:xfrm>
            <a:off x="562476" y="2204763"/>
            <a:ext cx="1246842" cy="810333"/>
          </a:xfrm>
          <a:prstGeom prst="rect">
            <a:avLst/>
          </a:prstGeom>
          <a:noFill/>
          <a:ln>
            <a:noFill/>
          </a:ln>
        </p:spPr>
      </p:pic>
      <p:pic>
        <p:nvPicPr>
          <p:cNvPr id="26" name="Picture 25"/>
          <p:cNvPicPr>
            <a:picLocks noChangeAspect="1"/>
          </p:cNvPicPr>
          <p:nvPr/>
        </p:nvPicPr>
        <p:blipFill>
          <a:blip r:embed="rId9"/>
          <a:stretch>
            <a:fillRect/>
          </a:stretch>
        </p:blipFill>
        <p:spPr>
          <a:xfrm>
            <a:off x="1352131" y="5078895"/>
            <a:ext cx="1246842" cy="810333"/>
          </a:xfrm>
          <a:prstGeom prst="rect">
            <a:avLst/>
          </a:prstGeom>
          <a:noFill/>
          <a:ln>
            <a:noFill/>
          </a:ln>
        </p:spPr>
      </p:pic>
      <p:sp>
        <p:nvSpPr>
          <p:cNvPr id="27" name="TextBox 26"/>
          <p:cNvSpPr txBox="1"/>
          <p:nvPr/>
        </p:nvSpPr>
        <p:spPr>
          <a:xfrm>
            <a:off x="-26412" y="3143245"/>
            <a:ext cx="3971728" cy="646331"/>
          </a:xfrm>
          <a:prstGeom prst="rect">
            <a:avLst/>
          </a:prstGeom>
          <a:noFill/>
        </p:spPr>
        <p:txBody>
          <a:bodyPr wrap="none" rtlCol="0">
            <a:spAutoFit/>
          </a:bodyPr>
          <a:lstStyle/>
          <a:p>
            <a:pPr algn="ctr"/>
            <a:r>
              <a:rPr lang="en-US" dirty="0" smtClean="0">
                <a:solidFill>
                  <a:schemeClr val="accent2">
                    <a:lumMod val="75000"/>
                  </a:schemeClr>
                </a:solidFill>
                <a:latin typeface="Tw Cen MT Condensed" panose="020B0606020104020203" pitchFamily="34" charset="0"/>
              </a:rPr>
              <a:t>Banks, Hedge Funds, Corporations, Individual Investors,</a:t>
            </a:r>
          </a:p>
          <a:p>
            <a:pPr algn="ctr"/>
            <a:r>
              <a:rPr lang="en-US" dirty="0" smtClean="0">
                <a:solidFill>
                  <a:schemeClr val="accent2">
                    <a:lumMod val="75000"/>
                  </a:schemeClr>
                </a:solidFill>
                <a:latin typeface="Tw Cen MT Condensed" panose="020B0606020104020203" pitchFamily="34" charset="0"/>
              </a:rPr>
              <a:t>Society-At-Large</a:t>
            </a:r>
            <a:endParaRPr lang="en-US" dirty="0">
              <a:solidFill>
                <a:schemeClr val="accent2">
                  <a:lumMod val="75000"/>
                </a:schemeClr>
              </a:solidFill>
              <a:latin typeface="Tw Cen MT Condensed" panose="020B0606020104020203" pitchFamily="34" charset="0"/>
            </a:endParaRPr>
          </a:p>
        </p:txBody>
      </p:sp>
      <p:sp>
        <p:nvSpPr>
          <p:cNvPr id="28" name="TextBox 27"/>
          <p:cNvSpPr txBox="1"/>
          <p:nvPr/>
        </p:nvSpPr>
        <p:spPr>
          <a:xfrm>
            <a:off x="365971" y="5878929"/>
            <a:ext cx="2984600" cy="369332"/>
          </a:xfrm>
          <a:prstGeom prst="rect">
            <a:avLst/>
          </a:prstGeom>
          <a:noFill/>
        </p:spPr>
        <p:txBody>
          <a:bodyPr wrap="none" rtlCol="0">
            <a:spAutoFit/>
          </a:bodyPr>
          <a:lstStyle/>
          <a:p>
            <a:pPr algn="ctr"/>
            <a:r>
              <a:rPr lang="en-US" dirty="0" smtClean="0">
                <a:solidFill>
                  <a:schemeClr val="accent2">
                    <a:lumMod val="75000"/>
                  </a:schemeClr>
                </a:solidFill>
                <a:latin typeface="Tw Cen MT Condensed" panose="020B0606020104020203" pitchFamily="34" charset="0"/>
              </a:rPr>
              <a:t>Banks, Hedge Funds, Individual Investors</a:t>
            </a:r>
            <a:endParaRPr lang="en-US" dirty="0">
              <a:solidFill>
                <a:schemeClr val="accent2">
                  <a:lumMod val="75000"/>
                </a:schemeClr>
              </a:solidFill>
              <a:latin typeface="Tw Cen MT Condensed" panose="020B0606020104020203" pitchFamily="34" charset="0"/>
            </a:endParaRPr>
          </a:p>
        </p:txBody>
      </p:sp>
      <p:grpSp>
        <p:nvGrpSpPr>
          <p:cNvPr id="29" name="Group 28"/>
          <p:cNvGrpSpPr/>
          <p:nvPr/>
        </p:nvGrpSpPr>
        <p:grpSpPr>
          <a:xfrm>
            <a:off x="6809927" y="4215500"/>
            <a:ext cx="2388637" cy="1958853"/>
            <a:chOff x="1451923" y="2642679"/>
            <a:chExt cx="1377001" cy="1036762"/>
          </a:xfrm>
        </p:grpSpPr>
        <p:pic>
          <p:nvPicPr>
            <p:cNvPr id="30" name="Picture 29"/>
            <p:cNvPicPr>
              <a:picLocks noChangeAspect="1"/>
            </p:cNvPicPr>
            <p:nvPr/>
          </p:nvPicPr>
          <p:blipFill>
            <a:blip r:embed="rId5"/>
            <a:stretch>
              <a:fillRect/>
            </a:stretch>
          </p:blipFill>
          <p:spPr>
            <a:xfrm>
              <a:off x="1451923" y="2642679"/>
              <a:ext cx="1377001" cy="1036762"/>
            </a:xfrm>
            <a:prstGeom prst="rect">
              <a:avLst/>
            </a:prstGeom>
            <a:ln>
              <a:solidFill>
                <a:schemeClr val="tx1"/>
              </a:solidFill>
            </a:ln>
          </p:spPr>
        </p:pic>
        <p:sp>
          <p:nvSpPr>
            <p:cNvPr id="31" name="TextBox 30"/>
            <p:cNvSpPr txBox="1"/>
            <p:nvPr/>
          </p:nvSpPr>
          <p:spPr>
            <a:xfrm rot="20366210">
              <a:off x="1785804" y="3022597"/>
              <a:ext cx="619331" cy="276925"/>
            </a:xfrm>
            <a:prstGeom prst="rect">
              <a:avLst/>
            </a:prstGeom>
            <a:noFill/>
          </p:spPr>
          <p:txBody>
            <a:bodyPr wrap="none" rtlCol="0">
              <a:spAutoFit/>
            </a:bodyPr>
            <a:lstStyle/>
            <a:p>
              <a:r>
                <a:rPr lang="en-US" sz="2800" dirty="0" smtClean="0">
                  <a:latin typeface="Impact" panose="020B0806030902050204" pitchFamily="34" charset="0"/>
                </a:rPr>
                <a:t>NOTES</a:t>
              </a:r>
              <a:endParaRPr lang="en-US" dirty="0">
                <a:latin typeface="Impact" panose="020B0806030902050204" pitchFamily="34" charset="0"/>
              </a:endParaRPr>
            </a:p>
          </p:txBody>
        </p:sp>
      </p:grpSp>
      <p:cxnSp>
        <p:nvCxnSpPr>
          <p:cNvPr id="8" name="Straight Connector 7"/>
          <p:cNvCxnSpPr/>
          <p:nvPr/>
        </p:nvCxnSpPr>
        <p:spPr>
          <a:xfrm>
            <a:off x="4105469" y="1512000"/>
            <a:ext cx="0" cy="4658635"/>
          </a:xfrm>
          <a:prstGeom prst="line">
            <a:avLst/>
          </a:prstGeom>
          <a:ln>
            <a:solidFill>
              <a:srgbClr val="E6482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05524" y="1512000"/>
            <a:ext cx="0" cy="4658635"/>
          </a:xfrm>
          <a:prstGeom prst="line">
            <a:avLst/>
          </a:prstGeom>
          <a:ln>
            <a:solidFill>
              <a:srgbClr val="E648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60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Investing</a:t>
            </a:r>
            <a:endParaRPr lang="en-US" dirty="0"/>
          </a:p>
        </p:txBody>
      </p:sp>
      <p:sp>
        <p:nvSpPr>
          <p:cNvPr id="3" name="Text Placeholder 2"/>
          <p:cNvSpPr>
            <a:spLocks noGrp="1"/>
          </p:cNvSpPr>
          <p:nvPr>
            <p:ph type="body" sz="quarter" idx="32"/>
          </p:nvPr>
        </p:nvSpPr>
        <p:spPr/>
        <p:txBody>
          <a:bodyPr/>
          <a:lstStyle/>
          <a:p>
            <a:r>
              <a:rPr lang="en-US" dirty="0" smtClean="0"/>
              <a:t>Different Types of Notes</a:t>
            </a:r>
            <a:endParaRPr lang="en-US" dirty="0"/>
          </a:p>
        </p:txBody>
      </p:sp>
      <p:sp>
        <p:nvSpPr>
          <p:cNvPr id="4" name="Content Placeholder 3"/>
          <p:cNvSpPr>
            <a:spLocks noGrp="1"/>
          </p:cNvSpPr>
          <p:nvPr>
            <p:ph idx="1"/>
          </p:nvPr>
        </p:nvSpPr>
        <p:spPr/>
        <p:txBody>
          <a:bodyPr/>
          <a:lstStyle/>
          <a:p>
            <a:r>
              <a:rPr lang="en-US" sz="2400" dirty="0"/>
              <a:t>Performing : </a:t>
            </a:r>
            <a:r>
              <a:rPr lang="en-US" sz="2400" dirty="0" smtClean="0"/>
              <a:t>The </a:t>
            </a:r>
            <a:r>
              <a:rPr lang="en-US" sz="2400" dirty="0"/>
              <a:t>borrower makes his payments on time. I</a:t>
            </a:r>
            <a:r>
              <a:rPr lang="en-US" sz="2400" dirty="0" smtClean="0"/>
              <a:t>n </a:t>
            </a:r>
            <a:r>
              <a:rPr lang="en-US" sz="2400" dirty="0"/>
              <a:t>this case, the investor just wants a certain yield over a certain period of time. </a:t>
            </a:r>
            <a:r>
              <a:rPr lang="en-US" sz="2400" dirty="0" smtClean="0"/>
              <a:t>Similar to a </a:t>
            </a:r>
            <a:r>
              <a:rPr lang="en-US" sz="2400" dirty="0"/>
              <a:t>dividend stock, CD, or savings </a:t>
            </a:r>
            <a:r>
              <a:rPr lang="en-US" sz="2400" dirty="0" smtClean="0"/>
              <a:t>account.</a:t>
            </a:r>
          </a:p>
          <a:p>
            <a:endParaRPr lang="en-US" sz="2400" dirty="0" smtClean="0"/>
          </a:p>
          <a:p>
            <a:r>
              <a:rPr lang="en-US" sz="2400" b="1" dirty="0">
                <a:solidFill>
                  <a:schemeClr val="accent2"/>
                </a:solidFill>
              </a:rPr>
              <a:t>Non-Performing </a:t>
            </a:r>
            <a:r>
              <a:rPr lang="en-US" sz="2400" b="1" dirty="0" smtClean="0">
                <a:solidFill>
                  <a:schemeClr val="accent2"/>
                </a:solidFill>
              </a:rPr>
              <a:t>: The </a:t>
            </a:r>
            <a:r>
              <a:rPr lang="en-US" sz="2400" b="1" dirty="0">
                <a:solidFill>
                  <a:schemeClr val="accent2"/>
                </a:solidFill>
              </a:rPr>
              <a:t>borrower has been delinquent on his payments. The amount of time of the delinquency can </a:t>
            </a:r>
            <a:r>
              <a:rPr lang="en-US" sz="2400" b="1" dirty="0" smtClean="0">
                <a:solidFill>
                  <a:schemeClr val="accent2"/>
                </a:solidFill>
              </a:rPr>
              <a:t>vary from </a:t>
            </a:r>
            <a:r>
              <a:rPr lang="en-US" sz="2400" b="1" dirty="0">
                <a:solidFill>
                  <a:schemeClr val="accent2"/>
                </a:solidFill>
              </a:rPr>
              <a:t>a month to several years. </a:t>
            </a:r>
            <a:r>
              <a:rPr lang="en-US" sz="2400" b="1" dirty="0" smtClean="0">
                <a:solidFill>
                  <a:schemeClr val="accent2"/>
                </a:solidFill>
              </a:rPr>
              <a:t>Some level </a:t>
            </a:r>
            <a:r>
              <a:rPr lang="en-US" sz="2400" b="1" dirty="0">
                <a:solidFill>
                  <a:schemeClr val="accent2"/>
                </a:solidFill>
              </a:rPr>
              <a:t>of work or effort is needed to rehab the assets into profits</a:t>
            </a:r>
            <a:r>
              <a:rPr lang="en-US" sz="2400" b="1" dirty="0" smtClean="0">
                <a:solidFill>
                  <a:schemeClr val="accent2"/>
                </a:solidFill>
              </a:rPr>
              <a:t>.</a:t>
            </a:r>
          </a:p>
          <a:p>
            <a:endParaRPr lang="en-US" sz="2400" b="1" dirty="0" smtClean="0">
              <a:solidFill>
                <a:schemeClr val="accent2"/>
              </a:solidFill>
            </a:endParaRPr>
          </a:p>
          <a:p>
            <a:r>
              <a:rPr lang="en-US" sz="2400" dirty="0"/>
              <a:t>Re-Performing : </a:t>
            </a:r>
            <a:r>
              <a:rPr lang="en-US" sz="2400" dirty="0" smtClean="0"/>
              <a:t>A </a:t>
            </a:r>
            <a:r>
              <a:rPr lang="en-US" sz="2400" dirty="0"/>
              <a:t>hybrid of the </a:t>
            </a:r>
            <a:r>
              <a:rPr lang="en-US" sz="2400" dirty="0" smtClean="0"/>
              <a:t>two previous types.  </a:t>
            </a:r>
            <a:r>
              <a:rPr lang="en-US" sz="2400" dirty="0"/>
              <a:t>Re-performers start off as performers, fall into delinquency, and then are able to become performing again over several payments.</a:t>
            </a:r>
            <a:br>
              <a:rPr lang="en-US" sz="2400" dirty="0"/>
            </a:br>
            <a:endParaRPr lang="en-US" sz="2400" dirty="0"/>
          </a:p>
        </p:txBody>
      </p:sp>
      <p:sp>
        <p:nvSpPr>
          <p:cNvPr id="5" name="Footer Placeholder 4"/>
          <p:cNvSpPr>
            <a:spLocks noGrp="1"/>
          </p:cNvSpPr>
          <p:nvPr>
            <p:ph type="ftr" sz="quarter" idx="12"/>
          </p:nvPr>
        </p:nvSpPr>
        <p:spPr/>
        <p:txBody>
          <a:bodyPr/>
          <a:lstStyle/>
          <a:p>
            <a:r>
              <a:rPr lang="en-ZA" smtClean="0"/>
              <a:t>Add a footer</a:t>
            </a:r>
            <a:endParaRPr lang="en-ZA" dirty="0"/>
          </a:p>
        </p:txBody>
      </p:sp>
      <p:sp>
        <p:nvSpPr>
          <p:cNvPr id="6" name="Slide Number Placeholder 5"/>
          <p:cNvSpPr>
            <a:spLocks noGrp="1"/>
          </p:cNvSpPr>
          <p:nvPr>
            <p:ph type="sldNum" sz="quarter" idx="33"/>
          </p:nvPr>
        </p:nvSpPr>
        <p:spPr/>
        <p:txBody>
          <a:bodyPr/>
          <a:lstStyle/>
          <a:p>
            <a:fld id="{19B51A1E-902D-48AF-9020-955120F399B6}" type="slidenum">
              <a:rPr lang="en-ZA" smtClean="0"/>
              <a:pPr/>
              <a:t>13</a:t>
            </a:fld>
            <a:endParaRPr lang="en-ZA" dirty="0"/>
          </a:p>
        </p:txBody>
      </p:sp>
    </p:spTree>
    <p:extLst>
      <p:ext uri="{BB962C8B-B14F-4D97-AF65-F5344CB8AC3E}">
        <p14:creationId xmlns:p14="http://schemas.microsoft.com/office/powerpoint/2010/main" val="406714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Investing</a:t>
            </a:r>
            <a:endParaRPr lang="en-US" dirty="0"/>
          </a:p>
        </p:txBody>
      </p:sp>
      <p:sp>
        <p:nvSpPr>
          <p:cNvPr id="3" name="Text Placeholder 2"/>
          <p:cNvSpPr>
            <a:spLocks noGrp="1"/>
          </p:cNvSpPr>
          <p:nvPr>
            <p:ph type="body" sz="quarter" idx="32"/>
          </p:nvPr>
        </p:nvSpPr>
        <p:spPr/>
        <p:txBody>
          <a:bodyPr/>
          <a:lstStyle/>
          <a:p>
            <a:r>
              <a:rPr lang="en-US" dirty="0" smtClean="0"/>
              <a:t>How does it stack up against other passive investment types??</a:t>
            </a:r>
            <a:endParaRPr lang="en-US" dirty="0"/>
          </a:p>
        </p:txBody>
      </p:sp>
      <p:sp>
        <p:nvSpPr>
          <p:cNvPr id="6" name="Slide Number Placeholder 5"/>
          <p:cNvSpPr>
            <a:spLocks noGrp="1"/>
          </p:cNvSpPr>
          <p:nvPr>
            <p:ph type="sldNum" sz="quarter" idx="33"/>
          </p:nvPr>
        </p:nvSpPr>
        <p:spPr/>
        <p:txBody>
          <a:bodyPr/>
          <a:lstStyle/>
          <a:p>
            <a:fld id="{19B51A1E-902D-48AF-9020-955120F399B6}" type="slidenum">
              <a:rPr lang="en-ZA" smtClean="0"/>
              <a:pPr/>
              <a:t>14</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575568257"/>
              </p:ext>
            </p:extLst>
          </p:nvPr>
        </p:nvGraphicFramePr>
        <p:xfrm>
          <a:off x="431800" y="1847461"/>
          <a:ext cx="11328201" cy="2931160"/>
        </p:xfrm>
        <a:graphic>
          <a:graphicData uri="http://schemas.openxmlformats.org/drawingml/2006/table">
            <a:tbl>
              <a:tblPr firstRow="1" bandRow="1">
                <a:tableStyleId>{073A0DAA-6AF3-43AB-8588-CEC1D06C72B9}</a:tableStyleId>
              </a:tblPr>
              <a:tblGrid>
                <a:gridCol w="1632362"/>
                <a:gridCol w="2832051"/>
                <a:gridCol w="1298023"/>
                <a:gridCol w="1317690"/>
                <a:gridCol w="2789782"/>
                <a:gridCol w="1458293"/>
              </a:tblGrid>
              <a:tr h="269412">
                <a:tc>
                  <a:txBody>
                    <a:bodyPr/>
                    <a:lstStyle/>
                    <a:p>
                      <a:endParaRPr lang="en-US" dirty="0"/>
                    </a:p>
                  </a:txBody>
                  <a:tcPr>
                    <a:lnTlToBr w="12700" cap="flat" cmpd="sng" algn="ctr">
                      <a:noFill/>
                      <a:prstDash val="solid"/>
                      <a:round/>
                      <a:headEnd type="none" w="med" len="med"/>
                      <a:tailEnd type="none" w="med" len="med"/>
                    </a:lnTlToBr>
                    <a:noFill/>
                  </a:tcPr>
                </a:tc>
                <a:tc>
                  <a:txBody>
                    <a:bodyPr/>
                    <a:lstStyle/>
                    <a:p>
                      <a:pPr algn="ctr"/>
                      <a:r>
                        <a:rPr lang="en-US" dirty="0" smtClean="0">
                          <a:solidFill>
                            <a:schemeClr val="accent1"/>
                          </a:solidFill>
                        </a:rPr>
                        <a:t>Mortgage</a:t>
                      </a:r>
                      <a:r>
                        <a:rPr lang="en-US" baseline="0" dirty="0" smtClean="0">
                          <a:solidFill>
                            <a:schemeClr val="accent1"/>
                          </a:solidFill>
                        </a:rPr>
                        <a:t> </a:t>
                      </a:r>
                      <a:r>
                        <a:rPr lang="en-US" dirty="0" smtClean="0">
                          <a:solidFill>
                            <a:schemeClr val="accent1"/>
                          </a:solidFill>
                        </a:rPr>
                        <a:t>Notes</a:t>
                      </a:r>
                      <a:endParaRPr lang="en-US" dirty="0">
                        <a:solidFill>
                          <a:schemeClr val="accent1"/>
                        </a:solidFill>
                      </a:endParaRPr>
                    </a:p>
                  </a:txBody>
                  <a:tcPr>
                    <a:solidFill>
                      <a:schemeClr val="accent3">
                        <a:lumMod val="50000"/>
                      </a:schemeClr>
                    </a:solidFill>
                  </a:tcPr>
                </a:tc>
                <a:tc>
                  <a:txBody>
                    <a:bodyPr/>
                    <a:lstStyle/>
                    <a:p>
                      <a:pPr algn="ctr"/>
                      <a:r>
                        <a:rPr lang="en-US" dirty="0" smtClean="0"/>
                        <a:t>Savings Account</a:t>
                      </a:r>
                      <a:r>
                        <a:rPr lang="en-US" baseline="30000" dirty="0" smtClean="0"/>
                        <a:t>1</a:t>
                      </a:r>
                      <a:endParaRPr lang="en-US" dirty="0"/>
                    </a:p>
                  </a:txBody>
                  <a:tcPr>
                    <a:solidFill>
                      <a:schemeClr val="accent3">
                        <a:lumMod val="50000"/>
                      </a:schemeClr>
                    </a:solidFill>
                  </a:tcPr>
                </a:tc>
                <a:tc>
                  <a:txBody>
                    <a:bodyPr/>
                    <a:lstStyle/>
                    <a:p>
                      <a:pPr algn="ctr"/>
                      <a:r>
                        <a:rPr lang="en-US" dirty="0" smtClean="0"/>
                        <a:t>CDs</a:t>
                      </a:r>
                      <a:r>
                        <a:rPr lang="en-US" baseline="30000" dirty="0" smtClean="0"/>
                        <a:t>2</a:t>
                      </a:r>
                      <a:endParaRPr lang="en-US" dirty="0"/>
                    </a:p>
                  </a:txBody>
                  <a:tcPr>
                    <a:solidFill>
                      <a:schemeClr val="accent3">
                        <a:lumMod val="50000"/>
                      </a:schemeClr>
                    </a:solidFill>
                  </a:tcPr>
                </a:tc>
                <a:tc>
                  <a:txBody>
                    <a:bodyPr/>
                    <a:lstStyle/>
                    <a:p>
                      <a:pPr algn="ctr"/>
                      <a:r>
                        <a:rPr lang="en-US" dirty="0" smtClean="0"/>
                        <a:t>Stocks </a:t>
                      </a:r>
                    </a:p>
                    <a:p>
                      <a:pPr algn="ctr"/>
                      <a:r>
                        <a:rPr lang="en-US" dirty="0" smtClean="0"/>
                        <a:t>(S&amp;P</a:t>
                      </a:r>
                      <a:r>
                        <a:rPr lang="en-US" baseline="0" dirty="0" smtClean="0"/>
                        <a:t> 500)</a:t>
                      </a:r>
                      <a:endParaRPr lang="en-US" dirty="0"/>
                    </a:p>
                  </a:txBody>
                  <a:tcPr>
                    <a:solidFill>
                      <a:schemeClr val="accent3">
                        <a:lumMod val="50000"/>
                      </a:schemeClr>
                    </a:solidFill>
                  </a:tcPr>
                </a:tc>
                <a:tc>
                  <a:txBody>
                    <a:bodyPr/>
                    <a:lstStyle/>
                    <a:p>
                      <a:pPr algn="ctr"/>
                      <a:r>
                        <a:rPr lang="en-US" dirty="0" smtClean="0"/>
                        <a:t>Bitcoin &amp; Digital Coins</a:t>
                      </a:r>
                      <a:endParaRPr lang="en-US" dirty="0"/>
                    </a:p>
                  </a:txBody>
                  <a:tcPr>
                    <a:solidFill>
                      <a:schemeClr val="accent3">
                        <a:lumMod val="50000"/>
                      </a:schemeClr>
                    </a:solidFill>
                  </a:tcPr>
                </a:tc>
              </a:tr>
              <a:tr h="370840">
                <a:tc>
                  <a:txBody>
                    <a:bodyPr/>
                    <a:lstStyle/>
                    <a:p>
                      <a:r>
                        <a:rPr lang="en-US" dirty="0" smtClean="0">
                          <a:solidFill>
                            <a:schemeClr val="bg1"/>
                          </a:solidFill>
                        </a:rPr>
                        <a:t>Typical Timeframe</a:t>
                      </a:r>
                      <a:endParaRPr lang="en-US" dirty="0">
                        <a:solidFill>
                          <a:schemeClr val="bg1"/>
                        </a:solidFill>
                      </a:endParaRPr>
                    </a:p>
                  </a:txBody>
                  <a:tcPr>
                    <a:solidFill>
                      <a:schemeClr val="accent3">
                        <a:lumMod val="50000"/>
                      </a:schemeClr>
                    </a:solidFill>
                  </a:tcPr>
                </a:tc>
                <a:tc>
                  <a:txBody>
                    <a:bodyPr/>
                    <a:lstStyle/>
                    <a:p>
                      <a:pPr algn="ctr"/>
                      <a:r>
                        <a:rPr lang="en-US" sz="1600" dirty="0" smtClean="0"/>
                        <a:t>Variable</a:t>
                      </a:r>
                      <a:endParaRPr lang="en-US" sz="1600" dirty="0"/>
                    </a:p>
                  </a:txBody>
                  <a:tcPr>
                    <a:solidFill>
                      <a:schemeClr val="accent1"/>
                    </a:solidFill>
                  </a:tcPr>
                </a:tc>
                <a:tc>
                  <a:txBody>
                    <a:bodyPr/>
                    <a:lstStyle/>
                    <a:p>
                      <a:pPr algn="ctr"/>
                      <a:r>
                        <a:rPr lang="en-US" sz="1600" dirty="0" smtClean="0"/>
                        <a:t>Variable</a:t>
                      </a:r>
                      <a:endParaRPr lang="en-US" sz="1600" dirty="0"/>
                    </a:p>
                  </a:txBody>
                  <a:tcPr/>
                </a:tc>
                <a:tc>
                  <a:txBody>
                    <a:bodyPr/>
                    <a:lstStyle/>
                    <a:p>
                      <a:pPr algn="ctr"/>
                      <a:r>
                        <a:rPr lang="en-US" sz="1600" dirty="0" smtClean="0"/>
                        <a:t>Variable</a:t>
                      </a:r>
                      <a:endParaRPr lang="en-US" sz="1600" dirty="0"/>
                    </a:p>
                  </a:txBody>
                  <a:tcPr/>
                </a:tc>
                <a:tc>
                  <a:txBody>
                    <a:bodyPr/>
                    <a:lstStyle/>
                    <a:p>
                      <a:pPr algn="ctr"/>
                      <a:r>
                        <a:rPr lang="en-US" sz="1600" dirty="0" smtClean="0"/>
                        <a:t>Variable</a:t>
                      </a:r>
                      <a:endParaRPr lang="en-US" sz="1600" dirty="0"/>
                    </a:p>
                  </a:txBody>
                  <a:tcPr/>
                </a:tc>
                <a:tc>
                  <a:txBody>
                    <a:bodyPr/>
                    <a:lstStyle/>
                    <a:p>
                      <a:pPr algn="ctr"/>
                      <a:r>
                        <a:rPr lang="en-US" sz="1600" dirty="0" smtClean="0"/>
                        <a:t>Variable</a:t>
                      </a:r>
                      <a:endParaRPr lang="en-US" sz="1600" dirty="0"/>
                    </a:p>
                  </a:txBody>
                  <a:tcPr/>
                </a:tc>
              </a:tr>
              <a:tr h="370840">
                <a:tc>
                  <a:txBody>
                    <a:bodyPr/>
                    <a:lstStyle/>
                    <a:p>
                      <a:r>
                        <a:rPr lang="en-US" dirty="0" smtClean="0">
                          <a:solidFill>
                            <a:schemeClr val="bg1"/>
                          </a:solidFill>
                        </a:rPr>
                        <a:t>Tax Treatment</a:t>
                      </a:r>
                      <a:endParaRPr lang="en-US" dirty="0">
                        <a:solidFill>
                          <a:schemeClr val="bg1"/>
                        </a:solidFill>
                      </a:endParaRPr>
                    </a:p>
                  </a:txBody>
                  <a:tcPr>
                    <a:solidFill>
                      <a:schemeClr val="accent3">
                        <a:lumMod val="50000"/>
                      </a:schemeClr>
                    </a:solidFill>
                  </a:tcPr>
                </a:tc>
                <a:tc>
                  <a:txBody>
                    <a:bodyPr/>
                    <a:lstStyle/>
                    <a:p>
                      <a:pPr algn="ctr"/>
                      <a:r>
                        <a:rPr lang="en-US" sz="1600" dirty="0" smtClean="0"/>
                        <a:t>Taxable/Deferred/Tax-free*</a:t>
                      </a:r>
                      <a:endParaRPr lang="en-US" sz="1600" dirty="0"/>
                    </a:p>
                  </a:txBody>
                  <a:tcPr>
                    <a:solidFill>
                      <a:schemeClr val="accent1"/>
                    </a:solidFill>
                  </a:tcPr>
                </a:tc>
                <a:tc>
                  <a:txBody>
                    <a:bodyPr/>
                    <a:lstStyle/>
                    <a:p>
                      <a:pPr algn="ctr"/>
                      <a:r>
                        <a:rPr lang="en-US" sz="1600" dirty="0" smtClean="0"/>
                        <a:t>Taxable</a:t>
                      </a:r>
                      <a:endParaRPr lang="en-US" sz="1600" dirty="0"/>
                    </a:p>
                  </a:txBody>
                  <a:tcPr/>
                </a:tc>
                <a:tc>
                  <a:txBody>
                    <a:bodyPr/>
                    <a:lstStyle/>
                    <a:p>
                      <a:pPr algn="ctr"/>
                      <a:r>
                        <a:rPr lang="en-US" sz="1600" dirty="0" smtClean="0"/>
                        <a:t>Taxable</a:t>
                      </a:r>
                      <a:endParaRPr lang="en-US" sz="1600" dirty="0"/>
                    </a:p>
                  </a:txBody>
                  <a:tcPr/>
                </a:tc>
                <a:tc>
                  <a:txBody>
                    <a:bodyPr/>
                    <a:lstStyle/>
                    <a:p>
                      <a:pPr algn="ctr"/>
                      <a:r>
                        <a:rPr lang="en-US" sz="1600" dirty="0" smtClean="0"/>
                        <a:t>Taxable/Deferred/Tax-free*</a:t>
                      </a:r>
                      <a:endParaRPr lang="en-US" sz="1600" dirty="0"/>
                    </a:p>
                  </a:txBody>
                  <a:tcPr/>
                </a:tc>
                <a:tc>
                  <a:txBody>
                    <a:bodyPr/>
                    <a:lstStyle/>
                    <a:p>
                      <a:pPr algn="ctr"/>
                      <a:r>
                        <a:rPr lang="en-US" sz="1600" dirty="0" smtClean="0"/>
                        <a:t>Taxable</a:t>
                      </a:r>
                      <a:endParaRPr lang="en-US" sz="1600" dirty="0"/>
                    </a:p>
                  </a:txBody>
                  <a:tcPr/>
                </a:tc>
              </a:tr>
              <a:tr h="370840">
                <a:tc>
                  <a:txBody>
                    <a:bodyPr/>
                    <a:lstStyle/>
                    <a:p>
                      <a:r>
                        <a:rPr lang="en-US" dirty="0" err="1" smtClean="0">
                          <a:solidFill>
                            <a:schemeClr val="bg1"/>
                          </a:solidFill>
                        </a:rPr>
                        <a:t>Avg</a:t>
                      </a:r>
                      <a:r>
                        <a:rPr lang="en-US" dirty="0" smtClean="0">
                          <a:solidFill>
                            <a:schemeClr val="bg1"/>
                          </a:solidFill>
                        </a:rPr>
                        <a:t> Annual Yield / </a:t>
                      </a:r>
                      <a:r>
                        <a:rPr lang="en-US" dirty="0" err="1" smtClean="0">
                          <a:solidFill>
                            <a:schemeClr val="bg1"/>
                          </a:solidFill>
                        </a:rPr>
                        <a:t>Avg</a:t>
                      </a:r>
                      <a:r>
                        <a:rPr lang="en-US" dirty="0" smtClean="0">
                          <a:solidFill>
                            <a:schemeClr val="bg1"/>
                          </a:solidFill>
                        </a:rPr>
                        <a:t> ROI</a:t>
                      </a:r>
                      <a:endParaRPr lang="en-US" dirty="0">
                        <a:solidFill>
                          <a:schemeClr val="bg1"/>
                        </a:solidFill>
                      </a:endParaRPr>
                    </a:p>
                  </a:txBody>
                  <a:tcPr>
                    <a:solidFill>
                      <a:schemeClr val="accent3">
                        <a:lumMod val="50000"/>
                      </a:schemeClr>
                    </a:solidFill>
                  </a:tcPr>
                </a:tc>
                <a:tc>
                  <a:txBody>
                    <a:bodyPr/>
                    <a:lstStyle/>
                    <a:p>
                      <a:pPr algn="ctr"/>
                      <a:r>
                        <a:rPr lang="en-US" sz="1600" dirty="0" smtClean="0"/>
                        <a:t>10</a:t>
                      </a:r>
                      <a:r>
                        <a:rPr lang="en-US" sz="1600" baseline="0" dirty="0" smtClean="0"/>
                        <a:t>%+</a:t>
                      </a:r>
                      <a:endParaRPr lang="en-US" sz="1600" dirty="0"/>
                    </a:p>
                  </a:txBody>
                  <a:tcPr>
                    <a:solidFill>
                      <a:schemeClr val="accent1"/>
                    </a:solidFill>
                  </a:tcPr>
                </a:tc>
                <a:tc>
                  <a:txBody>
                    <a:bodyPr/>
                    <a:lstStyle/>
                    <a:p>
                      <a:pPr algn="ctr"/>
                      <a:r>
                        <a:rPr lang="en-US" sz="1600" dirty="0" smtClean="0"/>
                        <a:t>0.08%</a:t>
                      </a:r>
                      <a:endParaRPr lang="en-US" sz="1600" dirty="0"/>
                    </a:p>
                  </a:txBody>
                  <a:tcPr/>
                </a:tc>
                <a:tc>
                  <a:txBody>
                    <a:bodyPr/>
                    <a:lstStyle/>
                    <a:p>
                      <a:pPr algn="ctr"/>
                      <a:r>
                        <a:rPr lang="en-US" sz="1600" dirty="0" smtClean="0"/>
                        <a:t>0.7% (1 </a:t>
                      </a:r>
                      <a:r>
                        <a:rPr lang="en-US" sz="1600" dirty="0" err="1" smtClean="0"/>
                        <a:t>yr</a:t>
                      </a:r>
                      <a:r>
                        <a:rPr lang="en-US" sz="1600" dirty="0" smtClean="0"/>
                        <a:t>)</a:t>
                      </a:r>
                    </a:p>
                    <a:p>
                      <a:pPr algn="ctr"/>
                      <a:r>
                        <a:rPr lang="en-US" sz="1600" dirty="0" smtClean="0"/>
                        <a:t>0.9% (2 </a:t>
                      </a:r>
                      <a:r>
                        <a:rPr lang="en-US" sz="1600" dirty="0" err="1" smtClean="0"/>
                        <a:t>yrs</a:t>
                      </a:r>
                      <a:r>
                        <a:rPr lang="en-US" sz="1600" dirty="0" smtClean="0"/>
                        <a:t>)</a:t>
                      </a:r>
                      <a:endParaRPr lang="en-US" sz="1600" dirty="0"/>
                    </a:p>
                  </a:txBody>
                  <a:tcPr/>
                </a:tc>
                <a:tc>
                  <a:txBody>
                    <a:bodyPr/>
                    <a:lstStyle/>
                    <a:p>
                      <a:pPr algn="ctr"/>
                      <a:r>
                        <a:rPr lang="en-US" sz="1600" dirty="0" smtClean="0"/>
                        <a:t>13% (last </a:t>
                      </a:r>
                      <a:r>
                        <a:rPr lang="en-US" sz="1600" dirty="0" err="1" smtClean="0"/>
                        <a:t>yr</a:t>
                      </a:r>
                      <a:r>
                        <a:rPr lang="en-US" sz="1600" dirty="0" smtClean="0"/>
                        <a:t>)</a:t>
                      </a:r>
                    </a:p>
                    <a:p>
                      <a:pPr algn="ctr"/>
                      <a:r>
                        <a:rPr lang="en-US" sz="1600" dirty="0" smtClean="0"/>
                        <a:t>13% (5 </a:t>
                      </a:r>
                      <a:r>
                        <a:rPr lang="en-US" sz="1600" dirty="0" err="1" smtClean="0"/>
                        <a:t>yrs</a:t>
                      </a:r>
                      <a:r>
                        <a:rPr lang="en-US" sz="1600" dirty="0" smtClean="0"/>
                        <a:t>)</a:t>
                      </a:r>
                      <a:endParaRPr lang="en-US" sz="1600" dirty="0"/>
                    </a:p>
                  </a:txBody>
                  <a:tcPr/>
                </a:tc>
                <a:tc>
                  <a:txBody>
                    <a:bodyPr/>
                    <a:lstStyle/>
                    <a:p>
                      <a:pPr algn="ctr"/>
                      <a:r>
                        <a:rPr lang="en-US" sz="1600" dirty="0" smtClean="0"/>
                        <a:t>-xx% to +</a:t>
                      </a:r>
                      <a:r>
                        <a:rPr lang="en-US" sz="1600" dirty="0" err="1" smtClean="0"/>
                        <a:t>yyy</a:t>
                      </a:r>
                      <a:r>
                        <a:rPr lang="en-US" sz="1600" dirty="0" smtClean="0"/>
                        <a:t>%</a:t>
                      </a:r>
                      <a:endParaRPr lang="en-US" sz="1600" dirty="0"/>
                    </a:p>
                  </a:txBody>
                  <a:tcPr/>
                </a:tc>
              </a:tr>
              <a:tr h="370840">
                <a:tc>
                  <a:txBody>
                    <a:bodyPr/>
                    <a:lstStyle/>
                    <a:p>
                      <a:r>
                        <a:rPr lang="en-US" dirty="0" smtClean="0">
                          <a:solidFill>
                            <a:schemeClr val="bg1"/>
                          </a:solidFill>
                        </a:rPr>
                        <a:t>Investment  Protection?</a:t>
                      </a:r>
                      <a:endParaRPr lang="en-US" dirty="0">
                        <a:solidFill>
                          <a:schemeClr val="bg1"/>
                        </a:solidFill>
                      </a:endParaRPr>
                    </a:p>
                  </a:txBody>
                  <a:tcPr>
                    <a:solidFill>
                      <a:schemeClr val="accent3">
                        <a:lumMod val="50000"/>
                      </a:schemeClr>
                    </a:solidFill>
                  </a:tcPr>
                </a:tc>
                <a:tc>
                  <a:txBody>
                    <a:bodyPr/>
                    <a:lstStyle/>
                    <a:p>
                      <a:pPr algn="ctr"/>
                      <a:r>
                        <a:rPr lang="en-US" sz="1600" b="1" dirty="0" smtClean="0"/>
                        <a:t>Yes via the </a:t>
                      </a:r>
                    </a:p>
                    <a:p>
                      <a:pPr algn="ctr"/>
                      <a:r>
                        <a:rPr lang="en-US" sz="1600" b="1" dirty="0" smtClean="0"/>
                        <a:t>Collateral Property</a:t>
                      </a:r>
                      <a:endParaRPr lang="en-US" sz="1600" b="1" dirty="0"/>
                    </a:p>
                  </a:txBody>
                  <a:tcPr>
                    <a:solidFill>
                      <a:schemeClr val="accent1"/>
                    </a:solidFill>
                  </a:tcPr>
                </a:tc>
                <a:tc>
                  <a:txBody>
                    <a:bodyPr/>
                    <a:lstStyle/>
                    <a:p>
                      <a:pPr algn="ctr"/>
                      <a:r>
                        <a:rPr lang="en-US" sz="1600" baseline="0" dirty="0" smtClean="0"/>
                        <a:t>Insured via </a:t>
                      </a:r>
                      <a:r>
                        <a:rPr lang="en-US" sz="1600" dirty="0" smtClean="0"/>
                        <a:t>FDIC</a:t>
                      </a:r>
                      <a:endParaRPr lang="en-US" sz="1600" dirty="0"/>
                    </a:p>
                  </a:txBody>
                  <a:tcPr/>
                </a:tc>
                <a:tc>
                  <a:txBody>
                    <a:bodyPr/>
                    <a:lstStyle/>
                    <a:p>
                      <a:pPr algn="ctr"/>
                      <a:r>
                        <a:rPr lang="en-US" sz="1600" baseline="0" dirty="0" smtClean="0"/>
                        <a:t>Insured via </a:t>
                      </a:r>
                      <a:r>
                        <a:rPr lang="en-US" sz="1600" dirty="0" smtClean="0"/>
                        <a:t>FDIC</a:t>
                      </a:r>
                      <a:endParaRPr lang="en-US" sz="1600" dirty="0"/>
                    </a:p>
                  </a:txBody>
                  <a:tcPr/>
                </a:tc>
                <a:tc>
                  <a:txBody>
                    <a:bodyPr/>
                    <a:lstStyle/>
                    <a:p>
                      <a:pPr algn="ctr"/>
                      <a:r>
                        <a:rPr lang="en-US" sz="1600" dirty="0" smtClean="0"/>
                        <a:t>No</a:t>
                      </a:r>
                      <a:endParaRPr lang="en-US" sz="1600" dirty="0"/>
                    </a:p>
                  </a:txBody>
                  <a:tcPr/>
                </a:tc>
                <a:tc>
                  <a:txBody>
                    <a:bodyPr/>
                    <a:lstStyle/>
                    <a:p>
                      <a:pPr algn="ctr"/>
                      <a:r>
                        <a:rPr lang="en-US" sz="1600" dirty="0" smtClean="0"/>
                        <a:t>No</a:t>
                      </a:r>
                      <a:endParaRPr lang="en-US" sz="1600" dirty="0"/>
                    </a:p>
                  </a:txBody>
                  <a:tcPr/>
                </a:tc>
              </a:tr>
            </a:tbl>
          </a:graphicData>
        </a:graphic>
      </p:graphicFrame>
      <p:sp>
        <p:nvSpPr>
          <p:cNvPr id="7" name="Footer Placeholder 4"/>
          <p:cNvSpPr>
            <a:spLocks noGrp="1"/>
          </p:cNvSpPr>
          <p:nvPr>
            <p:ph type="ftr" sz="quarter" idx="12"/>
          </p:nvPr>
        </p:nvSpPr>
        <p:spPr>
          <a:xfrm>
            <a:off x="432000" y="6439820"/>
            <a:ext cx="5664000" cy="295062"/>
          </a:xfrm>
        </p:spPr>
        <p:txBody>
          <a:bodyPr/>
          <a:lstStyle/>
          <a:p>
            <a:r>
              <a:rPr lang="en-ZA" dirty="0" smtClean="0"/>
              <a:t>* Can be owned in a 401K or IRA, which can be tax deferred or tax free</a:t>
            </a:r>
            <a:endParaRPr lang="en-ZA" dirty="0"/>
          </a:p>
        </p:txBody>
      </p:sp>
      <p:sp>
        <p:nvSpPr>
          <p:cNvPr id="5" name="TextBox 4"/>
          <p:cNvSpPr txBox="1"/>
          <p:nvPr/>
        </p:nvSpPr>
        <p:spPr>
          <a:xfrm>
            <a:off x="1343608" y="5393094"/>
            <a:ext cx="3587842" cy="923330"/>
          </a:xfrm>
          <a:prstGeom prst="rect">
            <a:avLst/>
          </a:prstGeom>
          <a:noFill/>
        </p:spPr>
        <p:txBody>
          <a:bodyPr wrap="none" rtlCol="0">
            <a:spAutoFit/>
          </a:bodyPr>
          <a:lstStyle/>
          <a:p>
            <a:r>
              <a:rPr lang="en-US" dirty="0" smtClean="0"/>
              <a:t>Sources:</a:t>
            </a:r>
          </a:p>
          <a:p>
            <a:pPr marL="342900" indent="-342900">
              <a:buAutoNum type="arabicPeriod"/>
            </a:pPr>
            <a:r>
              <a:rPr lang="en-US" dirty="0" smtClean="0"/>
              <a:t>GoBankingrates.com</a:t>
            </a:r>
            <a:r>
              <a:rPr lang="en-US" dirty="0"/>
              <a:t> , July 2018</a:t>
            </a:r>
            <a:endParaRPr lang="en-US" dirty="0" smtClean="0"/>
          </a:p>
          <a:p>
            <a:pPr marL="342900" indent="-342900">
              <a:buAutoNum type="arabicPeriod"/>
            </a:pPr>
            <a:r>
              <a:rPr lang="en-US" dirty="0" smtClean="0"/>
              <a:t>Bankrate.com, July 2018</a:t>
            </a:r>
            <a:endParaRPr lang="en-US" dirty="0"/>
          </a:p>
        </p:txBody>
      </p:sp>
    </p:spTree>
    <p:extLst>
      <p:ext uri="{BB962C8B-B14F-4D97-AF65-F5344CB8AC3E}">
        <p14:creationId xmlns:p14="http://schemas.microsoft.com/office/powerpoint/2010/main" val="42436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04E83-A4F0-49C5-BB01-F5773509A2B3}"/>
              </a:ext>
            </a:extLst>
          </p:cNvPr>
          <p:cNvSpPr>
            <a:spLocks noGrp="1"/>
          </p:cNvSpPr>
          <p:nvPr>
            <p:ph type="title"/>
          </p:nvPr>
        </p:nvSpPr>
        <p:spPr/>
        <p:txBody>
          <a:bodyPr/>
          <a:lstStyle/>
          <a:p>
            <a:r>
              <a:rPr lang="en-US" dirty="0"/>
              <a:t>Note Investing</a:t>
            </a:r>
            <a:endParaRPr lang="en-ZA" dirty="0"/>
          </a:p>
        </p:txBody>
      </p:sp>
      <p:sp>
        <p:nvSpPr>
          <p:cNvPr id="3" name="Text Placeholder 2">
            <a:extLst>
              <a:ext uri="{FF2B5EF4-FFF2-40B4-BE49-F238E27FC236}">
                <a16:creationId xmlns:a16="http://schemas.microsoft.com/office/drawing/2014/main" xmlns="" id="{7CA42D59-EAD6-4F95-84F1-32A30F057856}"/>
              </a:ext>
            </a:extLst>
          </p:cNvPr>
          <p:cNvSpPr>
            <a:spLocks noGrp="1"/>
          </p:cNvSpPr>
          <p:nvPr>
            <p:ph type="body" sz="quarter" idx="32"/>
          </p:nvPr>
        </p:nvSpPr>
        <p:spPr/>
        <p:txBody>
          <a:bodyPr/>
          <a:lstStyle/>
          <a:p>
            <a:r>
              <a:rPr lang="en-US" dirty="0"/>
              <a:t>How does it stack up against other forms of real estate </a:t>
            </a:r>
            <a:r>
              <a:rPr lang="en-US" dirty="0" smtClean="0"/>
              <a:t>investing??</a:t>
            </a:r>
            <a:endParaRPr lang="en-US" dirty="0"/>
          </a:p>
        </p:txBody>
      </p:sp>
      <p:sp>
        <p:nvSpPr>
          <p:cNvPr id="12" name="Rectangle 11" descr="Accent block left">
            <a:extLst>
              <a:ext uri="{FF2B5EF4-FFF2-40B4-BE49-F238E27FC236}">
                <a16:creationId xmlns:a16="http://schemas.microsoft.com/office/drawing/2014/main" xmlns=""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4" name="Text Placeholder 3">
            <a:extLst>
              <a:ext uri="{FF2B5EF4-FFF2-40B4-BE49-F238E27FC236}">
                <a16:creationId xmlns:a16="http://schemas.microsoft.com/office/drawing/2014/main" xmlns="" id="{6AB259A0-0017-492F-A0DC-4B70C7052AE0}"/>
              </a:ext>
            </a:extLst>
          </p:cNvPr>
          <p:cNvSpPr>
            <a:spLocks noGrp="1"/>
          </p:cNvSpPr>
          <p:nvPr>
            <p:ph type="body" idx="1"/>
          </p:nvPr>
        </p:nvSpPr>
        <p:spPr>
          <a:xfrm>
            <a:off x="432000" y="2442934"/>
            <a:ext cx="5472000" cy="360000"/>
          </a:xfrm>
        </p:spPr>
        <p:txBody>
          <a:bodyPr/>
          <a:lstStyle/>
          <a:p>
            <a:r>
              <a:rPr lang="en-ZA" dirty="0" smtClean="0"/>
              <a:t>Advantages</a:t>
            </a:r>
            <a:endParaRPr lang="en-ZA" dirty="0"/>
          </a:p>
        </p:txBody>
      </p:sp>
      <p:sp>
        <p:nvSpPr>
          <p:cNvPr id="5" name="Content Placeholder 4">
            <a:extLst>
              <a:ext uri="{FF2B5EF4-FFF2-40B4-BE49-F238E27FC236}">
                <a16:creationId xmlns:a16="http://schemas.microsoft.com/office/drawing/2014/main" xmlns="" id="{CEEB3BAE-C0B2-447C-B8BE-96C6BD84D658}"/>
              </a:ext>
            </a:extLst>
          </p:cNvPr>
          <p:cNvSpPr>
            <a:spLocks noGrp="1"/>
          </p:cNvSpPr>
          <p:nvPr>
            <p:ph sz="half" idx="2"/>
          </p:nvPr>
        </p:nvSpPr>
        <p:spPr>
          <a:xfrm>
            <a:off x="432000" y="2950767"/>
            <a:ext cx="5472000" cy="3258304"/>
          </a:xfrm>
        </p:spPr>
        <p:txBody>
          <a:bodyPr>
            <a:normAutofit/>
          </a:bodyPr>
          <a:lstStyle/>
          <a:p>
            <a:r>
              <a:rPr lang="en-US" dirty="0" smtClean="0"/>
              <a:t>Multiple ways to make money</a:t>
            </a:r>
          </a:p>
          <a:p>
            <a:r>
              <a:rPr lang="en-US" dirty="0" smtClean="0"/>
              <a:t>Can </a:t>
            </a:r>
            <a:r>
              <a:rPr lang="en-US" dirty="0"/>
              <a:t>have a lower cost of entry than rehabbing or rentals (California and New </a:t>
            </a:r>
            <a:r>
              <a:rPr lang="en-US" dirty="0" smtClean="0"/>
              <a:t>York investors).</a:t>
            </a:r>
            <a:endParaRPr lang="en-US" dirty="0"/>
          </a:p>
          <a:p>
            <a:r>
              <a:rPr lang="en-US" dirty="0"/>
              <a:t>Note holders are not responsible for taxes and upkeep of the property, compared with rentals*</a:t>
            </a:r>
          </a:p>
          <a:p>
            <a:r>
              <a:rPr lang="en-US" dirty="0"/>
              <a:t>Property destruction or damage does not necessarily impede payments or threaten the overall investment</a:t>
            </a:r>
            <a:r>
              <a:rPr lang="en-US" dirty="0" smtClean="0"/>
              <a:t>.</a:t>
            </a:r>
          </a:p>
          <a:p>
            <a:r>
              <a:rPr lang="en-US" dirty="0"/>
              <a:t>Better % </a:t>
            </a:r>
            <a:r>
              <a:rPr lang="en-US" dirty="0" smtClean="0"/>
              <a:t>returns requiring less day-to-day maintenance =&gt; better suited for investors with day jobs or active lives.</a:t>
            </a:r>
          </a:p>
        </p:txBody>
      </p:sp>
      <p:cxnSp>
        <p:nvCxnSpPr>
          <p:cNvPr id="11" name="Straight Connector 10" descr="Slide divider">
            <a:extLst>
              <a:ext uri="{FF2B5EF4-FFF2-40B4-BE49-F238E27FC236}">
                <a16:creationId xmlns:a16="http://schemas.microsoft.com/office/drawing/2014/main" xmlns=""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descr="Accent bar right&#10;">
            <a:extLst>
              <a:ext uri="{FF2B5EF4-FFF2-40B4-BE49-F238E27FC236}">
                <a16:creationId xmlns:a16="http://schemas.microsoft.com/office/drawing/2014/main" xmlns="" id="{A7CD04AE-9A8B-4DED-855D-F51B510D0B69}"/>
              </a:ext>
              <a:ext uri="{C183D7F6-B498-43B3-948B-1728B52AA6E4}">
                <adec:decorative xmlns:adec="http://schemas.microsoft.com/office/drawing/2017/decorative" xmlns=""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6" name="Text Placeholder 5">
            <a:extLst>
              <a:ext uri="{FF2B5EF4-FFF2-40B4-BE49-F238E27FC236}">
                <a16:creationId xmlns:a16="http://schemas.microsoft.com/office/drawing/2014/main" xmlns="" id="{B237D1CA-B91A-410E-A968-D017BBE99F99}"/>
              </a:ext>
            </a:extLst>
          </p:cNvPr>
          <p:cNvSpPr>
            <a:spLocks noGrp="1"/>
          </p:cNvSpPr>
          <p:nvPr>
            <p:ph type="body" sz="quarter" idx="13"/>
          </p:nvPr>
        </p:nvSpPr>
        <p:spPr>
          <a:xfrm>
            <a:off x="6300000" y="2443459"/>
            <a:ext cx="5472000" cy="358775"/>
          </a:xfrm>
        </p:spPr>
        <p:txBody>
          <a:bodyPr/>
          <a:lstStyle/>
          <a:p>
            <a:r>
              <a:rPr lang="en-ZA" dirty="0" smtClean="0"/>
              <a:t>Disadvantages</a:t>
            </a:r>
            <a:endParaRPr lang="en-ZA" dirty="0"/>
          </a:p>
        </p:txBody>
      </p:sp>
      <p:sp>
        <p:nvSpPr>
          <p:cNvPr id="7" name="Text Placeholder 6">
            <a:extLst>
              <a:ext uri="{FF2B5EF4-FFF2-40B4-BE49-F238E27FC236}">
                <a16:creationId xmlns:a16="http://schemas.microsoft.com/office/drawing/2014/main" xmlns="" id="{26A87885-D672-4CF9-A78D-CFE98385B03A}"/>
              </a:ext>
            </a:extLst>
          </p:cNvPr>
          <p:cNvSpPr>
            <a:spLocks noGrp="1"/>
          </p:cNvSpPr>
          <p:nvPr>
            <p:ph type="body" sz="quarter" idx="12"/>
          </p:nvPr>
        </p:nvSpPr>
        <p:spPr>
          <a:xfrm>
            <a:off x="6299887" y="2947459"/>
            <a:ext cx="5472113" cy="2919892"/>
          </a:xfrm>
        </p:spPr>
        <p:txBody>
          <a:bodyPr>
            <a:normAutofit lnSpcReduction="10000"/>
          </a:bodyPr>
          <a:lstStyle/>
          <a:p>
            <a:r>
              <a:rPr lang="en-US" dirty="0" smtClean="0"/>
              <a:t>Because of the growing popularity of notes as an investment, in certain neighborhoods it makes more sense to buy a REO property instead of a NPN note on a similar property.</a:t>
            </a:r>
          </a:p>
          <a:p>
            <a:r>
              <a:rPr lang="en-US" dirty="0" smtClean="0"/>
              <a:t>Small </a:t>
            </a:r>
            <a:r>
              <a:rPr lang="en-US" dirty="0"/>
              <a:t>investors generally cannot or are not advised to use leverage to purchase note assets. Must be all cash.</a:t>
            </a:r>
          </a:p>
          <a:p>
            <a:r>
              <a:rPr lang="en-US" dirty="0"/>
              <a:t>Short of blatant fraud committed by a seller, note buyers may not have as much recourse against sellers.</a:t>
            </a:r>
          </a:p>
          <a:p>
            <a:r>
              <a:rPr lang="en-US" dirty="0"/>
              <a:t>The exact condition of the underlying property may be unknown at the time of note purchase.</a:t>
            </a:r>
          </a:p>
        </p:txBody>
      </p:sp>
      <p:sp>
        <p:nvSpPr>
          <p:cNvPr id="8" name="Slide Number Placeholder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760000" y="6371351"/>
            <a:ext cx="432000" cy="432000"/>
          </a:xfrm>
        </p:spPr>
        <p:txBody>
          <a:bodyPr/>
          <a:lstStyle/>
          <a:p>
            <a:fld id="{19B51A1E-902D-48AF-9020-955120F399B6}" type="slidenum">
              <a:rPr lang="en-ZA" smtClean="0"/>
              <a:pPr/>
              <a:t>15</a:t>
            </a:fld>
            <a:endParaRPr lang="en-ZA"/>
          </a:p>
        </p:txBody>
      </p:sp>
    </p:spTree>
    <p:extLst>
      <p:ext uri="{BB962C8B-B14F-4D97-AF65-F5344CB8AC3E}">
        <p14:creationId xmlns:p14="http://schemas.microsoft.com/office/powerpoint/2010/main" val="3871076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B51A1E-902D-48AF-9020-955120F399B6}" type="slidenum">
              <a:rPr lang="en-ZA" smtClean="0"/>
              <a:pPr/>
              <a:t>16</a:t>
            </a:fld>
            <a:endParaRPr lang="en-ZA" dirty="0"/>
          </a:p>
        </p:txBody>
      </p:sp>
      <p:sp>
        <p:nvSpPr>
          <p:cNvPr id="4" name="Title 3"/>
          <p:cNvSpPr>
            <a:spLocks noGrp="1"/>
          </p:cNvSpPr>
          <p:nvPr>
            <p:ph type="ctrTitle"/>
          </p:nvPr>
        </p:nvSpPr>
        <p:spPr>
          <a:xfrm>
            <a:off x="6235700" y="3269672"/>
            <a:ext cx="5956300" cy="879119"/>
          </a:xfrm>
        </p:spPr>
        <p:txBody>
          <a:bodyPr>
            <a:noAutofit/>
          </a:bodyPr>
          <a:lstStyle/>
          <a:p>
            <a:r>
              <a:rPr lang="en-US" sz="3600" dirty="0" smtClean="0"/>
              <a:t>Non-Performing Note Investing</a:t>
            </a:r>
            <a:endParaRPr lang="en-US" sz="3600" dirty="0"/>
          </a:p>
        </p:txBody>
      </p:sp>
      <p:sp>
        <p:nvSpPr>
          <p:cNvPr id="5" name="Text Placeholder 4"/>
          <p:cNvSpPr>
            <a:spLocks noGrp="1"/>
          </p:cNvSpPr>
          <p:nvPr>
            <p:ph type="body" sz="quarter" idx="13"/>
          </p:nvPr>
        </p:nvSpPr>
        <p:spPr/>
        <p:txBody>
          <a:bodyPr/>
          <a:lstStyle/>
          <a:p>
            <a:r>
              <a:rPr lang="en-US" dirty="0" smtClean="0"/>
              <a:t>The Lifecycle of a NPN</a:t>
            </a:r>
          </a:p>
          <a:p>
            <a:r>
              <a:rPr lang="en-US" dirty="0" smtClean="0"/>
              <a:t>Money-making Exit Strategies</a:t>
            </a:r>
            <a:endParaRPr lang="en-US" dirty="0"/>
          </a:p>
        </p:txBody>
      </p:sp>
    </p:spTree>
    <p:extLst>
      <p:ext uri="{BB962C8B-B14F-4D97-AF65-F5344CB8AC3E}">
        <p14:creationId xmlns:p14="http://schemas.microsoft.com/office/powerpoint/2010/main" val="430949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48366" y="2415818"/>
            <a:ext cx="756995" cy="608887"/>
          </a:xfrm>
          <a:prstGeom prst="rect">
            <a:avLst/>
          </a:prstGeom>
        </p:spPr>
      </p:pic>
      <p:sp>
        <p:nvSpPr>
          <p:cNvPr id="2" name="Title 1"/>
          <p:cNvSpPr>
            <a:spLocks noGrp="1"/>
          </p:cNvSpPr>
          <p:nvPr>
            <p:ph type="title"/>
          </p:nvPr>
        </p:nvSpPr>
        <p:spPr/>
        <p:txBody>
          <a:bodyPr/>
          <a:lstStyle/>
          <a:p>
            <a:r>
              <a:rPr lang="en-US" dirty="0" smtClean="0"/>
              <a:t>Non-performing Note Investing</a:t>
            </a:r>
            <a:endParaRPr lang="en-US" dirty="0"/>
          </a:p>
        </p:txBody>
      </p:sp>
      <p:sp>
        <p:nvSpPr>
          <p:cNvPr id="3" name="Text Placeholder 2"/>
          <p:cNvSpPr>
            <a:spLocks noGrp="1"/>
          </p:cNvSpPr>
          <p:nvPr>
            <p:ph type="body" sz="quarter" idx="32"/>
          </p:nvPr>
        </p:nvSpPr>
        <p:spPr/>
        <p:txBody>
          <a:bodyPr/>
          <a:lstStyle/>
          <a:p>
            <a:r>
              <a:rPr lang="en-US" dirty="0" smtClean="0"/>
              <a:t>The Lifecycle of a Non-Performing Note</a:t>
            </a:r>
            <a:endParaRPr lang="en-US" dirty="0"/>
          </a:p>
        </p:txBody>
      </p:sp>
      <p:sp>
        <p:nvSpPr>
          <p:cNvPr id="6" name="Slide Number Placeholder 5"/>
          <p:cNvSpPr>
            <a:spLocks noGrp="1"/>
          </p:cNvSpPr>
          <p:nvPr>
            <p:ph type="sldNum" sz="quarter" idx="33"/>
          </p:nvPr>
        </p:nvSpPr>
        <p:spPr/>
        <p:txBody>
          <a:bodyPr/>
          <a:lstStyle/>
          <a:p>
            <a:fld id="{19B51A1E-902D-48AF-9020-955120F399B6}" type="slidenum">
              <a:rPr lang="en-ZA" smtClean="0"/>
              <a:pPr/>
              <a:t>17</a:t>
            </a:fld>
            <a:endParaRPr lang="en-ZA" dirty="0"/>
          </a:p>
        </p:txBody>
      </p:sp>
      <p:pic>
        <p:nvPicPr>
          <p:cNvPr id="9" name="Picture 8"/>
          <p:cNvPicPr>
            <a:picLocks noChangeAspect="1"/>
          </p:cNvPicPr>
          <p:nvPr/>
        </p:nvPicPr>
        <p:blipFill>
          <a:blip r:embed="rId4"/>
          <a:stretch>
            <a:fillRect/>
          </a:stretch>
        </p:blipFill>
        <p:spPr>
          <a:xfrm>
            <a:off x="659433" y="2318561"/>
            <a:ext cx="1646383" cy="173154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3008" y="2404193"/>
            <a:ext cx="1318148" cy="13181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030" y="4397292"/>
            <a:ext cx="1555187" cy="1166567"/>
          </a:xfrm>
          <a:prstGeom prst="rect">
            <a:avLst/>
          </a:prstGeom>
        </p:spPr>
      </p:pic>
      <p:grpSp>
        <p:nvGrpSpPr>
          <p:cNvPr id="12" name="Group 11"/>
          <p:cNvGrpSpPr/>
          <p:nvPr/>
        </p:nvGrpSpPr>
        <p:grpSpPr>
          <a:xfrm>
            <a:off x="4891360" y="3085039"/>
            <a:ext cx="1031686" cy="453875"/>
            <a:chOff x="5333802" y="3940426"/>
            <a:chExt cx="1031686" cy="453875"/>
          </a:xfrm>
        </p:grpSpPr>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3802" y="3940426"/>
              <a:ext cx="995764" cy="4538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7885" y="4129610"/>
              <a:ext cx="237603" cy="237603"/>
            </a:xfrm>
            <a:prstGeom prst="rect">
              <a:avLst/>
            </a:prstGeom>
          </p:spPr>
        </p:pic>
      </p:grpSp>
      <p:pic>
        <p:nvPicPr>
          <p:cNvPr id="15" name="Picture 14"/>
          <p:cNvPicPr>
            <a:picLocks noChangeAspect="1"/>
          </p:cNvPicPr>
          <p:nvPr/>
        </p:nvPicPr>
        <p:blipFill>
          <a:blip r:embed="rId9"/>
          <a:stretch>
            <a:fillRect/>
          </a:stretch>
        </p:blipFill>
        <p:spPr>
          <a:xfrm>
            <a:off x="9854744" y="4092958"/>
            <a:ext cx="1688728" cy="1775233"/>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2329" y="2793981"/>
            <a:ext cx="1028700" cy="685800"/>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363" y="4666514"/>
            <a:ext cx="882666" cy="882666"/>
          </a:xfrm>
          <a:prstGeom prst="rect">
            <a:avLst/>
          </a:prstGeom>
        </p:spPr>
      </p:pic>
      <p:pic>
        <p:nvPicPr>
          <p:cNvPr id="18" name="Picture 17"/>
          <p:cNvPicPr>
            <a:picLocks noChangeAspect="1"/>
          </p:cNvPicPr>
          <p:nvPr/>
        </p:nvPicPr>
        <p:blipFill>
          <a:blip r:embed="rId12"/>
          <a:stretch>
            <a:fillRect/>
          </a:stretch>
        </p:blipFill>
        <p:spPr>
          <a:xfrm>
            <a:off x="5303103" y="4449301"/>
            <a:ext cx="1246842" cy="810333"/>
          </a:xfrm>
          <a:prstGeom prst="rect">
            <a:avLst/>
          </a:prstGeom>
          <a:noFill/>
          <a:ln>
            <a:noFill/>
          </a:ln>
        </p:spPr>
      </p:pic>
      <p:sp>
        <p:nvSpPr>
          <p:cNvPr id="19" name="TextBox 18"/>
          <p:cNvSpPr txBox="1"/>
          <p:nvPr/>
        </p:nvSpPr>
        <p:spPr>
          <a:xfrm>
            <a:off x="1193120" y="2007956"/>
            <a:ext cx="532518" cy="369332"/>
          </a:xfrm>
          <a:prstGeom prst="rect">
            <a:avLst/>
          </a:prstGeom>
          <a:noFill/>
        </p:spPr>
        <p:txBody>
          <a:bodyPr wrap="none" rtlCol="0">
            <a:spAutoFit/>
          </a:bodyPr>
          <a:lstStyle/>
          <a:p>
            <a:pPr algn="ctr"/>
            <a:r>
              <a:rPr lang="en-US" dirty="0" smtClean="0">
                <a:solidFill>
                  <a:srgbClr val="FF0000"/>
                </a:solidFill>
                <a:latin typeface="Tw Cen MT Condensed" panose="020B0606020104020203" pitchFamily="34" charset="0"/>
              </a:rPr>
              <a:t>Chris</a:t>
            </a:r>
            <a:endParaRPr lang="en-US" dirty="0">
              <a:solidFill>
                <a:srgbClr val="FF0000"/>
              </a:solidFill>
              <a:latin typeface="Tw Cen MT Condensed" panose="020B0606020104020203" pitchFamily="34" charset="0"/>
            </a:endParaRPr>
          </a:p>
        </p:txBody>
      </p:sp>
      <p:sp>
        <p:nvSpPr>
          <p:cNvPr id="20" name="TextBox 19"/>
          <p:cNvSpPr txBox="1"/>
          <p:nvPr/>
        </p:nvSpPr>
        <p:spPr>
          <a:xfrm>
            <a:off x="3838349" y="3425184"/>
            <a:ext cx="807465" cy="369332"/>
          </a:xfrm>
          <a:prstGeom prst="rect">
            <a:avLst/>
          </a:prstGeom>
          <a:noFill/>
        </p:spPr>
        <p:txBody>
          <a:bodyPr wrap="none" rtlCol="0">
            <a:spAutoFit/>
          </a:bodyPr>
          <a:lstStyle/>
          <a:p>
            <a:pPr algn="ctr"/>
            <a:r>
              <a:rPr lang="en-US" dirty="0" smtClean="0">
                <a:solidFill>
                  <a:schemeClr val="accent2">
                    <a:lumMod val="75000"/>
                  </a:schemeClr>
                </a:solidFill>
                <a:latin typeface="Tw Cen MT Condensed" panose="020B0606020104020203" pitchFamily="34" charset="0"/>
              </a:rPr>
              <a:t>The Bank</a:t>
            </a:r>
            <a:endParaRPr lang="en-US" dirty="0">
              <a:solidFill>
                <a:schemeClr val="accent2">
                  <a:lumMod val="75000"/>
                </a:schemeClr>
              </a:solidFill>
              <a:latin typeface="Tw Cen MT Condensed" panose="020B0606020104020203" pitchFamily="34" charset="0"/>
            </a:endParaRPr>
          </a:p>
        </p:txBody>
      </p:sp>
      <p:sp>
        <p:nvSpPr>
          <p:cNvPr id="21" name="TextBox 20"/>
          <p:cNvSpPr txBox="1"/>
          <p:nvPr/>
        </p:nvSpPr>
        <p:spPr>
          <a:xfrm>
            <a:off x="681786" y="5498859"/>
            <a:ext cx="1555186" cy="369332"/>
          </a:xfrm>
          <a:prstGeom prst="rect">
            <a:avLst/>
          </a:prstGeom>
          <a:noFill/>
        </p:spPr>
        <p:txBody>
          <a:bodyPr wrap="square" rtlCol="0">
            <a:spAutoFit/>
          </a:bodyPr>
          <a:lstStyle/>
          <a:p>
            <a:pPr algn="ctr"/>
            <a:r>
              <a:rPr lang="en-US" dirty="0" smtClean="0">
                <a:solidFill>
                  <a:srgbClr val="FF0000"/>
                </a:solidFill>
                <a:latin typeface="Tw Cen MT Condensed" panose="020B0606020104020203" pitchFamily="34" charset="0"/>
              </a:rPr>
              <a:t>Chris’s Home</a:t>
            </a:r>
            <a:endParaRPr lang="en-US" dirty="0">
              <a:solidFill>
                <a:srgbClr val="FF0000"/>
              </a:solidFill>
              <a:latin typeface="Tw Cen MT Condensed" panose="020B0606020104020203" pitchFamily="34" charset="0"/>
            </a:endParaRPr>
          </a:p>
        </p:txBody>
      </p:sp>
      <p:sp>
        <p:nvSpPr>
          <p:cNvPr id="22" name="TextBox 21"/>
          <p:cNvSpPr txBox="1"/>
          <p:nvPr/>
        </p:nvSpPr>
        <p:spPr>
          <a:xfrm>
            <a:off x="5034704" y="5179848"/>
            <a:ext cx="1753942" cy="369332"/>
          </a:xfrm>
          <a:prstGeom prst="rect">
            <a:avLst/>
          </a:prstGeom>
          <a:noFill/>
        </p:spPr>
        <p:txBody>
          <a:bodyPr wrap="none" rtlCol="0">
            <a:spAutoFit/>
          </a:bodyPr>
          <a:lstStyle/>
          <a:p>
            <a:pPr algn="ctr"/>
            <a:r>
              <a:rPr lang="en-US" dirty="0" smtClean="0">
                <a:latin typeface="Tw Cen MT Condensed" panose="020B0606020104020203" pitchFamily="34" charset="0"/>
              </a:rPr>
              <a:t>Note Seller or Platfor</a:t>
            </a:r>
            <a:r>
              <a:rPr lang="en-US" dirty="0">
                <a:latin typeface="Tw Cen MT Condensed" panose="020B0606020104020203" pitchFamily="34" charset="0"/>
              </a:rPr>
              <a:t>m</a:t>
            </a:r>
          </a:p>
        </p:txBody>
      </p:sp>
      <p:sp>
        <p:nvSpPr>
          <p:cNvPr id="23" name="TextBox 22"/>
          <p:cNvSpPr txBox="1"/>
          <p:nvPr/>
        </p:nvSpPr>
        <p:spPr>
          <a:xfrm>
            <a:off x="7725151" y="5492131"/>
            <a:ext cx="865878" cy="369332"/>
          </a:xfrm>
          <a:prstGeom prst="rect">
            <a:avLst/>
          </a:prstGeom>
          <a:noFill/>
        </p:spPr>
        <p:txBody>
          <a:bodyPr wrap="none" rtlCol="0">
            <a:spAutoFit/>
          </a:bodyPr>
          <a:lstStyle/>
          <a:p>
            <a:pPr algn="ctr"/>
            <a:r>
              <a:rPr lang="en-US" dirty="0" smtClean="0">
                <a:solidFill>
                  <a:schemeClr val="accent6">
                    <a:lumMod val="75000"/>
                  </a:schemeClr>
                </a:solidFill>
                <a:latin typeface="Tw Cen MT Condensed" panose="020B0606020104020203" pitchFamily="34" charset="0"/>
              </a:rPr>
              <a:t>Note Tape</a:t>
            </a:r>
            <a:endParaRPr lang="en-US" dirty="0">
              <a:solidFill>
                <a:schemeClr val="accent6">
                  <a:lumMod val="75000"/>
                </a:schemeClr>
              </a:solidFill>
              <a:latin typeface="Tw Cen MT Condensed" panose="020B0606020104020203" pitchFamily="34" charset="0"/>
            </a:endParaRPr>
          </a:p>
        </p:txBody>
      </p:sp>
      <p:sp>
        <p:nvSpPr>
          <p:cNvPr id="24" name="TextBox 23"/>
          <p:cNvSpPr txBox="1"/>
          <p:nvPr/>
        </p:nvSpPr>
        <p:spPr>
          <a:xfrm>
            <a:off x="10248089" y="3794516"/>
            <a:ext cx="902042" cy="369332"/>
          </a:xfrm>
          <a:prstGeom prst="rect">
            <a:avLst/>
          </a:prstGeom>
          <a:noFill/>
        </p:spPr>
        <p:txBody>
          <a:bodyPr wrap="none" rtlCol="0">
            <a:spAutoFit/>
          </a:bodyPr>
          <a:lstStyle/>
          <a:p>
            <a:pPr algn="ctr"/>
            <a:r>
              <a:rPr lang="en-US" dirty="0" smtClean="0">
                <a:solidFill>
                  <a:schemeClr val="accent1">
                    <a:lumMod val="75000"/>
                  </a:schemeClr>
                </a:solidFill>
                <a:latin typeface="Tw Cen MT Condensed" panose="020B0606020104020203" pitchFamily="34" charset="0"/>
              </a:rPr>
              <a:t>Jacqueline</a:t>
            </a:r>
            <a:endParaRPr lang="en-US" dirty="0">
              <a:solidFill>
                <a:schemeClr val="accent1">
                  <a:lumMod val="75000"/>
                </a:schemeClr>
              </a:solidFill>
              <a:latin typeface="Tw Cen MT Condensed" panose="020B0606020104020203" pitchFamily="34" charset="0"/>
            </a:endParaRPr>
          </a:p>
        </p:txBody>
      </p:sp>
      <p:sp>
        <p:nvSpPr>
          <p:cNvPr id="25" name="Right Arrow 24"/>
          <p:cNvSpPr/>
          <p:nvPr/>
        </p:nvSpPr>
        <p:spPr>
          <a:xfrm>
            <a:off x="2464044" y="2995366"/>
            <a:ext cx="1001485" cy="278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6309405" y="2995366"/>
            <a:ext cx="1001485" cy="278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6444648" y="4787756"/>
            <a:ext cx="1176838" cy="278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8685131" y="4794166"/>
            <a:ext cx="1001485" cy="278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4888345" y="2791217"/>
            <a:ext cx="1033272" cy="453875"/>
            <a:chOff x="5330787" y="3646604"/>
            <a:chExt cx="1033272" cy="453875"/>
          </a:xfrm>
        </p:grpSpPr>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0787" y="3646604"/>
              <a:ext cx="995764" cy="453875"/>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6456" y="3835788"/>
              <a:ext cx="237603" cy="237603"/>
            </a:xfrm>
            <a:prstGeom prst="rect">
              <a:avLst/>
            </a:prstGeom>
          </p:spPr>
        </p:pic>
      </p:grpSp>
      <p:grpSp>
        <p:nvGrpSpPr>
          <p:cNvPr id="32" name="Group 31"/>
          <p:cNvGrpSpPr/>
          <p:nvPr/>
        </p:nvGrpSpPr>
        <p:grpSpPr>
          <a:xfrm>
            <a:off x="4888345" y="2492222"/>
            <a:ext cx="1033272" cy="453875"/>
            <a:chOff x="5330787" y="3347609"/>
            <a:chExt cx="1033272" cy="453875"/>
          </a:xfrm>
        </p:grpSpPr>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0787" y="3347609"/>
              <a:ext cx="995764" cy="453875"/>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26456" y="3541966"/>
              <a:ext cx="237603" cy="237603"/>
            </a:xfrm>
            <a:prstGeom prst="rect">
              <a:avLst/>
            </a:prstGeom>
          </p:spPr>
        </p:pic>
      </p:grpSp>
      <p:sp>
        <p:nvSpPr>
          <p:cNvPr id="35" name="TextBox 34"/>
          <p:cNvSpPr txBox="1"/>
          <p:nvPr/>
        </p:nvSpPr>
        <p:spPr>
          <a:xfrm>
            <a:off x="4535656" y="1972360"/>
            <a:ext cx="1661032" cy="253916"/>
          </a:xfrm>
          <a:prstGeom prst="rect">
            <a:avLst/>
          </a:prstGeom>
          <a:noFill/>
        </p:spPr>
        <p:txBody>
          <a:bodyPr wrap="none" rtlCol="0">
            <a:spAutoFit/>
          </a:bodyPr>
          <a:lstStyle/>
          <a:p>
            <a:pPr algn="ctr"/>
            <a:r>
              <a:rPr lang="en-US" sz="1050" dirty="0" smtClean="0">
                <a:solidFill>
                  <a:srgbClr val="00B0F0"/>
                </a:solidFill>
              </a:rPr>
              <a:t>Monthly Payments to Bank</a:t>
            </a:r>
            <a:endParaRPr lang="en-US" sz="1050" dirty="0">
              <a:solidFill>
                <a:srgbClr val="00B0F0"/>
              </a:solidFill>
            </a:endParaRPr>
          </a:p>
        </p:txBody>
      </p:sp>
      <p:pic>
        <p:nvPicPr>
          <p:cNvPr id="36" name="Picture 35"/>
          <p:cNvPicPr>
            <a:picLocks noChangeAspect="1"/>
          </p:cNvPicPr>
          <p:nvPr/>
        </p:nvPicPr>
        <p:blipFill>
          <a:blip r:embed="rId12"/>
          <a:stretch>
            <a:fillRect/>
          </a:stretch>
        </p:blipFill>
        <p:spPr>
          <a:xfrm>
            <a:off x="2761707" y="4296904"/>
            <a:ext cx="1866575" cy="1213103"/>
          </a:xfrm>
          <a:prstGeom prst="rect">
            <a:avLst/>
          </a:prstGeom>
          <a:noFill/>
          <a:ln>
            <a:noFill/>
          </a:ln>
        </p:spPr>
      </p:pic>
      <p:cxnSp>
        <p:nvCxnSpPr>
          <p:cNvPr id="37" name="Elbow Connector 36"/>
          <p:cNvCxnSpPr>
            <a:stCxn id="16" idx="3"/>
            <a:endCxn id="36" idx="1"/>
          </p:cNvCxnSpPr>
          <p:nvPr/>
        </p:nvCxnSpPr>
        <p:spPr>
          <a:xfrm flipH="1">
            <a:off x="2761707" y="3136881"/>
            <a:ext cx="5829322" cy="1766575"/>
          </a:xfrm>
          <a:prstGeom prst="bentConnector5">
            <a:avLst>
              <a:gd name="adj1" fmla="val -3922"/>
              <a:gd name="adj2" fmla="val 42538"/>
              <a:gd name="adj3" fmla="val 103922"/>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52050" y="5472922"/>
            <a:ext cx="1413272" cy="369332"/>
          </a:xfrm>
          <a:prstGeom prst="rect">
            <a:avLst/>
          </a:prstGeom>
          <a:noFill/>
        </p:spPr>
        <p:txBody>
          <a:bodyPr wrap="none" rtlCol="0">
            <a:spAutoFit/>
          </a:bodyPr>
          <a:lstStyle/>
          <a:p>
            <a:pPr algn="ctr"/>
            <a:r>
              <a:rPr lang="en-US" dirty="0" smtClean="0">
                <a:latin typeface="Tw Cen MT Condensed" panose="020B0606020104020203" pitchFamily="34" charset="0"/>
              </a:rPr>
              <a:t>Large Hedge Fund</a:t>
            </a:r>
            <a:endParaRPr lang="en-US" dirty="0">
              <a:latin typeface="Tw Cen MT Condensed" panose="020B0606020104020203" pitchFamily="34" charset="0"/>
            </a:endParaRPr>
          </a:p>
        </p:txBody>
      </p:sp>
      <p:sp>
        <p:nvSpPr>
          <p:cNvPr id="39" name="Right Arrow 38"/>
          <p:cNvSpPr/>
          <p:nvPr/>
        </p:nvSpPr>
        <p:spPr>
          <a:xfrm>
            <a:off x="4470340" y="4769333"/>
            <a:ext cx="798431" cy="278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112244" y="2288068"/>
            <a:ext cx="1948543" cy="582637"/>
            <a:chOff x="7554686" y="3143455"/>
            <a:chExt cx="1948543" cy="582637"/>
          </a:xfrm>
        </p:grpSpPr>
        <p:sp>
          <p:nvSpPr>
            <p:cNvPr id="41" name="TextBox 40"/>
            <p:cNvSpPr txBox="1"/>
            <p:nvPr/>
          </p:nvSpPr>
          <p:spPr>
            <a:xfrm>
              <a:off x="7695323" y="3143455"/>
              <a:ext cx="1647596" cy="369332"/>
            </a:xfrm>
            <a:prstGeom prst="rect">
              <a:avLst/>
            </a:prstGeom>
            <a:noFill/>
          </p:spPr>
          <p:txBody>
            <a:bodyPr wrap="square" rtlCol="0">
              <a:spAutoFit/>
            </a:bodyPr>
            <a:lstStyle/>
            <a:p>
              <a:pPr algn="ctr"/>
              <a:r>
                <a:rPr lang="en-US" dirty="0" smtClean="0">
                  <a:solidFill>
                    <a:schemeClr val="accent2">
                      <a:lumMod val="75000"/>
                    </a:schemeClr>
                  </a:solidFill>
                  <a:latin typeface="Tw Cen MT Condensed" panose="020B0606020104020203" pitchFamily="34" charset="0"/>
                </a:rPr>
                <a:t>The Bank Bundles of</a:t>
              </a:r>
              <a:endParaRPr lang="en-US" dirty="0">
                <a:solidFill>
                  <a:schemeClr val="accent2">
                    <a:lumMod val="75000"/>
                  </a:schemeClr>
                </a:solidFill>
                <a:latin typeface="Tw Cen MT Condensed" panose="020B0606020104020203" pitchFamily="34" charset="0"/>
              </a:endParaRPr>
            </a:p>
          </p:txBody>
        </p:sp>
        <p:sp>
          <p:nvSpPr>
            <p:cNvPr id="42" name="TextBox 41"/>
            <p:cNvSpPr txBox="1"/>
            <p:nvPr/>
          </p:nvSpPr>
          <p:spPr>
            <a:xfrm>
              <a:off x="7554686" y="3356760"/>
              <a:ext cx="1948543" cy="369332"/>
            </a:xfrm>
            <a:prstGeom prst="rect">
              <a:avLst/>
            </a:prstGeom>
            <a:noFill/>
          </p:spPr>
          <p:txBody>
            <a:bodyPr wrap="square" rtlCol="0">
              <a:spAutoFit/>
            </a:bodyPr>
            <a:lstStyle/>
            <a:p>
              <a:pPr algn="ctr"/>
              <a:r>
                <a:rPr lang="en-US" dirty="0" smtClean="0">
                  <a:solidFill>
                    <a:schemeClr val="accent2">
                      <a:lumMod val="75000"/>
                    </a:schemeClr>
                  </a:solidFill>
                  <a:latin typeface="Tw Cen MT Condensed" panose="020B0606020104020203" pitchFamily="34" charset="0"/>
                </a:rPr>
                <a:t>Dozens of NPNs For Sale</a:t>
              </a:r>
              <a:endParaRPr lang="en-US" dirty="0">
                <a:solidFill>
                  <a:schemeClr val="accent2">
                    <a:lumMod val="75000"/>
                  </a:schemeClr>
                </a:solidFill>
                <a:latin typeface="Tw Cen MT Condensed" panose="020B0606020104020203" pitchFamily="34" charset="0"/>
              </a:endParaRPr>
            </a:p>
          </p:txBody>
        </p:sp>
      </p:grpSp>
      <p:grpSp>
        <p:nvGrpSpPr>
          <p:cNvPr id="43" name="Group 42"/>
          <p:cNvGrpSpPr/>
          <p:nvPr/>
        </p:nvGrpSpPr>
        <p:grpSpPr>
          <a:xfrm>
            <a:off x="4888345" y="2186991"/>
            <a:ext cx="1024919" cy="453875"/>
            <a:chOff x="5330787" y="3042378"/>
            <a:chExt cx="1024919" cy="453875"/>
          </a:xfrm>
        </p:grpSpPr>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0787" y="3042378"/>
              <a:ext cx="995764" cy="453875"/>
            </a:xfrm>
            <a:prstGeom prst="rect">
              <a:avLst/>
            </a:prstGeom>
          </p:spPr>
        </p:pic>
        <p:pic>
          <p:nvPicPr>
            <p:cNvPr id="45" name="Picture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18103" y="3234925"/>
              <a:ext cx="237603" cy="237603"/>
            </a:xfrm>
            <a:prstGeom prst="rect">
              <a:avLst/>
            </a:prstGeom>
          </p:spPr>
        </p:pic>
      </p:grpSp>
      <p:sp>
        <p:nvSpPr>
          <p:cNvPr id="46" name="Rectangle 45"/>
          <p:cNvSpPr/>
          <p:nvPr/>
        </p:nvSpPr>
        <p:spPr>
          <a:xfrm>
            <a:off x="587857" y="2007956"/>
            <a:ext cx="1775028" cy="38602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3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nodeType="afterEffect">
                                  <p:stCondLst>
                                    <p:cond delay="75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750"/>
                                  </p:stCondLst>
                                  <p:childTnLst>
                                    <p:set>
                                      <p:cBhvr>
                                        <p:cTn id="67" dur="1" fill="hold">
                                          <p:stCondLst>
                                            <p:cond delay="0"/>
                                          </p:stCondLst>
                                        </p:cTn>
                                        <p:tgtEl>
                                          <p:spTgt spid="4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500"/>
                            </p:stCondLst>
                            <p:childTnLst>
                              <p:par>
                                <p:cTn id="74" presetID="53" presetClass="entr" presetSubtype="16"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1000"/>
                            </p:stCondLst>
                            <p:childTnLst>
                              <p:par>
                                <p:cTn id="80" presetID="53" presetClass="entr" presetSubtype="16"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up)">
                                      <p:cBhvr>
                                        <p:cTn id="89" dur="500"/>
                                        <p:tgtEl>
                                          <p:spTgt spid="37"/>
                                        </p:tgtEl>
                                      </p:cBhvr>
                                    </p:animEffect>
                                  </p:childTnLst>
                                </p:cTn>
                              </p:par>
                            </p:childTnLst>
                          </p:cTn>
                        </p:par>
                        <p:par>
                          <p:cTn id="90" fill="hold">
                            <p:stCondLst>
                              <p:cond delay="500"/>
                            </p:stCondLst>
                            <p:childTnLst>
                              <p:par>
                                <p:cTn id="91" presetID="53" presetClass="entr" presetSubtype="16"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childTnLst>
                                </p:cTn>
                              </p:par>
                            </p:childTnLst>
                          </p:cTn>
                        </p:par>
                        <p:par>
                          <p:cTn id="96" fill="hold">
                            <p:stCondLst>
                              <p:cond delay="1000"/>
                            </p:stCondLst>
                            <p:childTnLst>
                              <p:par>
                                <p:cTn id="97" presetID="53" presetClass="entr" presetSubtype="16"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p:cTn id="99" dur="500" fill="hold"/>
                                        <p:tgtEl>
                                          <p:spTgt spid="38"/>
                                        </p:tgtEl>
                                        <p:attrNameLst>
                                          <p:attrName>ppt_w</p:attrName>
                                        </p:attrNameLst>
                                      </p:cBhvr>
                                      <p:tavLst>
                                        <p:tav tm="0">
                                          <p:val>
                                            <p:fltVal val="0"/>
                                          </p:val>
                                        </p:tav>
                                        <p:tav tm="100000">
                                          <p:val>
                                            <p:strVal val="#ppt_w"/>
                                          </p:val>
                                        </p:tav>
                                      </p:tavLst>
                                    </p:anim>
                                    <p:anim calcmode="lin" valueType="num">
                                      <p:cBhvr>
                                        <p:cTn id="100" dur="500" fill="hold"/>
                                        <p:tgtEl>
                                          <p:spTgt spid="38"/>
                                        </p:tgtEl>
                                        <p:attrNameLst>
                                          <p:attrName>ppt_h</p:attrName>
                                        </p:attrNameLst>
                                      </p:cBhvr>
                                      <p:tavLst>
                                        <p:tav tm="0">
                                          <p:val>
                                            <p:fltVal val="0"/>
                                          </p:val>
                                        </p:tav>
                                        <p:tav tm="100000">
                                          <p:val>
                                            <p:strVal val="#ppt_h"/>
                                          </p:val>
                                        </p:tav>
                                      </p:tavLst>
                                    </p:anim>
                                    <p:animEffect transition="in" filter="fade">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wipe(left)">
                                      <p:cBhvr>
                                        <p:cTn id="106" dur="500"/>
                                        <p:tgtEl>
                                          <p:spTgt spid="39"/>
                                        </p:tgtEl>
                                      </p:cBhvr>
                                    </p:animEffect>
                                  </p:childTnLst>
                                </p:cTn>
                              </p:par>
                            </p:childTnLst>
                          </p:cTn>
                        </p:par>
                        <p:par>
                          <p:cTn id="107" fill="hold">
                            <p:stCondLst>
                              <p:cond delay="500"/>
                            </p:stCondLst>
                            <p:childTnLst>
                              <p:par>
                                <p:cTn id="108" presetID="53" presetClass="entr" presetSubtype="16" fill="hold" nodeType="after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p:cTn id="110" dur="500" fill="hold"/>
                                        <p:tgtEl>
                                          <p:spTgt spid="18"/>
                                        </p:tgtEl>
                                        <p:attrNameLst>
                                          <p:attrName>ppt_w</p:attrName>
                                        </p:attrNameLst>
                                      </p:cBhvr>
                                      <p:tavLst>
                                        <p:tav tm="0">
                                          <p:val>
                                            <p:fltVal val="0"/>
                                          </p:val>
                                        </p:tav>
                                        <p:tav tm="100000">
                                          <p:val>
                                            <p:strVal val="#ppt_w"/>
                                          </p:val>
                                        </p:tav>
                                      </p:tavLst>
                                    </p:anim>
                                    <p:anim calcmode="lin" valueType="num">
                                      <p:cBhvr>
                                        <p:cTn id="111" dur="500" fill="hold"/>
                                        <p:tgtEl>
                                          <p:spTgt spid="18"/>
                                        </p:tgtEl>
                                        <p:attrNameLst>
                                          <p:attrName>ppt_h</p:attrName>
                                        </p:attrNameLst>
                                      </p:cBhvr>
                                      <p:tavLst>
                                        <p:tav tm="0">
                                          <p:val>
                                            <p:fltVal val="0"/>
                                          </p:val>
                                        </p:tav>
                                        <p:tav tm="100000">
                                          <p:val>
                                            <p:strVal val="#ppt_h"/>
                                          </p:val>
                                        </p:tav>
                                      </p:tavLst>
                                    </p:anim>
                                    <p:animEffect transition="in" filter="fade">
                                      <p:cBhvr>
                                        <p:cTn id="112" dur="500"/>
                                        <p:tgtEl>
                                          <p:spTgt spid="18"/>
                                        </p:tgtEl>
                                      </p:cBhvr>
                                    </p:animEffect>
                                  </p:childTnLst>
                                </p:cTn>
                              </p:par>
                            </p:childTnLst>
                          </p:cTn>
                        </p:par>
                        <p:par>
                          <p:cTn id="113" fill="hold">
                            <p:stCondLst>
                              <p:cond delay="1000"/>
                            </p:stCondLst>
                            <p:childTnLst>
                              <p:par>
                                <p:cTn id="114" presetID="53" presetClass="entr" presetSubtype="1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500" fill="hold"/>
                                        <p:tgtEl>
                                          <p:spTgt spid="22"/>
                                        </p:tgtEl>
                                        <p:attrNameLst>
                                          <p:attrName>ppt_w</p:attrName>
                                        </p:attrNameLst>
                                      </p:cBhvr>
                                      <p:tavLst>
                                        <p:tav tm="0">
                                          <p:val>
                                            <p:fltVal val="0"/>
                                          </p:val>
                                        </p:tav>
                                        <p:tav tm="100000">
                                          <p:val>
                                            <p:strVal val="#ppt_w"/>
                                          </p:val>
                                        </p:tav>
                                      </p:tavLst>
                                    </p:anim>
                                    <p:anim calcmode="lin" valueType="num">
                                      <p:cBhvr>
                                        <p:cTn id="117" dur="500" fill="hold"/>
                                        <p:tgtEl>
                                          <p:spTgt spid="22"/>
                                        </p:tgtEl>
                                        <p:attrNameLst>
                                          <p:attrName>ppt_h</p:attrName>
                                        </p:attrNameLst>
                                      </p:cBhvr>
                                      <p:tavLst>
                                        <p:tav tm="0">
                                          <p:val>
                                            <p:fltVal val="0"/>
                                          </p:val>
                                        </p:tav>
                                        <p:tav tm="100000">
                                          <p:val>
                                            <p:strVal val="#ppt_h"/>
                                          </p:val>
                                        </p:tav>
                                      </p:tavLst>
                                    </p:anim>
                                    <p:animEffect transition="in" filter="fade">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wipe(left)">
                                      <p:cBhvr>
                                        <p:cTn id="123" dur="500"/>
                                        <p:tgtEl>
                                          <p:spTgt spid="27"/>
                                        </p:tgtEl>
                                      </p:cBhvr>
                                    </p:animEffect>
                                  </p:childTnLst>
                                </p:cTn>
                              </p:par>
                            </p:childTnLst>
                          </p:cTn>
                        </p:par>
                        <p:par>
                          <p:cTn id="124" fill="hold">
                            <p:stCondLst>
                              <p:cond delay="500"/>
                            </p:stCondLst>
                            <p:childTnLst>
                              <p:par>
                                <p:cTn id="125" presetID="53" presetClass="entr" presetSubtype="16" fill="hold" nodeType="afterEffect">
                                  <p:stCondLst>
                                    <p:cond delay="0"/>
                                  </p:stCondLst>
                                  <p:childTnLst>
                                    <p:set>
                                      <p:cBhvr>
                                        <p:cTn id="126" dur="1" fill="hold">
                                          <p:stCondLst>
                                            <p:cond delay="0"/>
                                          </p:stCondLst>
                                        </p:cTn>
                                        <p:tgtEl>
                                          <p:spTgt spid="17"/>
                                        </p:tgtEl>
                                        <p:attrNameLst>
                                          <p:attrName>style.visibility</p:attrName>
                                        </p:attrNameLst>
                                      </p:cBhvr>
                                      <p:to>
                                        <p:strVal val="visible"/>
                                      </p:to>
                                    </p:set>
                                    <p:anim calcmode="lin" valueType="num">
                                      <p:cBhvr>
                                        <p:cTn id="127" dur="500" fill="hold"/>
                                        <p:tgtEl>
                                          <p:spTgt spid="17"/>
                                        </p:tgtEl>
                                        <p:attrNameLst>
                                          <p:attrName>ppt_w</p:attrName>
                                        </p:attrNameLst>
                                      </p:cBhvr>
                                      <p:tavLst>
                                        <p:tav tm="0">
                                          <p:val>
                                            <p:fltVal val="0"/>
                                          </p:val>
                                        </p:tav>
                                        <p:tav tm="100000">
                                          <p:val>
                                            <p:strVal val="#ppt_w"/>
                                          </p:val>
                                        </p:tav>
                                      </p:tavLst>
                                    </p:anim>
                                    <p:anim calcmode="lin" valueType="num">
                                      <p:cBhvr>
                                        <p:cTn id="128" dur="500" fill="hold"/>
                                        <p:tgtEl>
                                          <p:spTgt spid="17"/>
                                        </p:tgtEl>
                                        <p:attrNameLst>
                                          <p:attrName>ppt_h</p:attrName>
                                        </p:attrNameLst>
                                      </p:cBhvr>
                                      <p:tavLst>
                                        <p:tav tm="0">
                                          <p:val>
                                            <p:fltVal val="0"/>
                                          </p:val>
                                        </p:tav>
                                        <p:tav tm="100000">
                                          <p:val>
                                            <p:strVal val="#ppt_h"/>
                                          </p:val>
                                        </p:tav>
                                      </p:tavLst>
                                    </p:anim>
                                    <p:animEffect transition="in" filter="fade">
                                      <p:cBhvr>
                                        <p:cTn id="129" dur="500"/>
                                        <p:tgtEl>
                                          <p:spTgt spid="17"/>
                                        </p:tgtEl>
                                      </p:cBhvr>
                                    </p:animEffect>
                                  </p:childTnLst>
                                </p:cTn>
                              </p:par>
                            </p:childTnLst>
                          </p:cTn>
                        </p:par>
                        <p:par>
                          <p:cTn id="130" fill="hold">
                            <p:stCondLst>
                              <p:cond delay="1000"/>
                            </p:stCondLst>
                            <p:childTnLst>
                              <p:par>
                                <p:cTn id="131" presetID="53" presetClass="entr" presetSubtype="16" fill="hold" grpId="0" nodeType="after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500" fill="hold"/>
                                        <p:tgtEl>
                                          <p:spTgt spid="23"/>
                                        </p:tgtEl>
                                        <p:attrNameLst>
                                          <p:attrName>ppt_w</p:attrName>
                                        </p:attrNameLst>
                                      </p:cBhvr>
                                      <p:tavLst>
                                        <p:tav tm="0">
                                          <p:val>
                                            <p:fltVal val="0"/>
                                          </p:val>
                                        </p:tav>
                                        <p:tav tm="100000">
                                          <p:val>
                                            <p:strVal val="#ppt_w"/>
                                          </p:val>
                                        </p:tav>
                                      </p:tavLst>
                                    </p:anim>
                                    <p:anim calcmode="lin" valueType="num">
                                      <p:cBhvr>
                                        <p:cTn id="134" dur="500" fill="hold"/>
                                        <p:tgtEl>
                                          <p:spTgt spid="23"/>
                                        </p:tgtEl>
                                        <p:attrNameLst>
                                          <p:attrName>ppt_h</p:attrName>
                                        </p:attrNameLst>
                                      </p:cBhvr>
                                      <p:tavLst>
                                        <p:tav tm="0">
                                          <p:val>
                                            <p:fltVal val="0"/>
                                          </p:val>
                                        </p:tav>
                                        <p:tav tm="100000">
                                          <p:val>
                                            <p:strVal val="#ppt_h"/>
                                          </p:val>
                                        </p:tav>
                                      </p:tavLst>
                                    </p:anim>
                                    <p:animEffect transition="in" filter="fade">
                                      <p:cBhvr>
                                        <p:cTn id="135" dur="500"/>
                                        <p:tgtEl>
                                          <p:spTgt spid="23"/>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wipe(left)">
                                      <p:cBhvr>
                                        <p:cTn id="140" dur="500"/>
                                        <p:tgtEl>
                                          <p:spTgt spid="28"/>
                                        </p:tgtEl>
                                      </p:cBhvr>
                                    </p:animEffect>
                                  </p:childTnLst>
                                </p:cTn>
                              </p:par>
                            </p:childTnLst>
                          </p:cTn>
                        </p:par>
                        <p:par>
                          <p:cTn id="141" fill="hold">
                            <p:stCondLst>
                              <p:cond delay="500"/>
                            </p:stCondLst>
                            <p:childTnLst>
                              <p:par>
                                <p:cTn id="142" presetID="14" presetClass="entr" presetSubtype="10" fill="hold" nodeType="afterEffect">
                                  <p:stCondLst>
                                    <p:cond delay="0"/>
                                  </p:stCondLst>
                                  <p:childTnLst>
                                    <p:set>
                                      <p:cBhvr>
                                        <p:cTn id="143" dur="1" fill="hold">
                                          <p:stCondLst>
                                            <p:cond delay="0"/>
                                          </p:stCondLst>
                                        </p:cTn>
                                        <p:tgtEl>
                                          <p:spTgt spid="15"/>
                                        </p:tgtEl>
                                        <p:attrNameLst>
                                          <p:attrName>style.visibility</p:attrName>
                                        </p:attrNameLst>
                                      </p:cBhvr>
                                      <p:to>
                                        <p:strVal val="visible"/>
                                      </p:to>
                                    </p:set>
                                    <p:animEffect transition="in" filter="randombar(horizontal)">
                                      <p:cBhvr>
                                        <p:cTn id="144" dur="500"/>
                                        <p:tgtEl>
                                          <p:spTgt spid="15"/>
                                        </p:tgtEl>
                                      </p:cBhvr>
                                    </p:animEffect>
                                  </p:childTnLst>
                                </p:cTn>
                              </p:par>
                            </p:childTnLst>
                          </p:cTn>
                        </p:par>
                        <p:par>
                          <p:cTn id="145" fill="hold">
                            <p:stCondLst>
                              <p:cond delay="1000"/>
                            </p:stCondLst>
                            <p:childTnLst>
                              <p:par>
                                <p:cTn id="146" presetID="14" presetClass="entr" presetSubtype="10" fill="hold" grpId="0" nodeType="after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randombar(horizontal)">
                                      <p:cBhvr>
                                        <p:cTn id="1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animBg="1"/>
      <p:bldP spid="26" grpId="0" animBg="1"/>
      <p:bldP spid="27" grpId="0" animBg="1"/>
      <p:bldP spid="28" grpId="0" animBg="1"/>
      <p:bldP spid="35" grpId="0"/>
      <p:bldP spid="38" grpId="0"/>
      <p:bldP spid="39"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Non-performing Note Investing</a:t>
            </a:r>
            <a:endParaRPr lang="en-US" dirty="0"/>
          </a:p>
        </p:txBody>
      </p:sp>
      <p:sp>
        <p:nvSpPr>
          <p:cNvPr id="3" name="Text Placeholder 2"/>
          <p:cNvSpPr>
            <a:spLocks noGrp="1"/>
          </p:cNvSpPr>
          <p:nvPr>
            <p:ph type="body" sz="quarter" idx="32"/>
          </p:nvPr>
        </p:nvSpPr>
        <p:spPr/>
        <p:txBody>
          <a:bodyPr/>
          <a:lstStyle/>
          <a:p>
            <a:r>
              <a:rPr lang="en-US" dirty="0" smtClean="0"/>
              <a:t>What are Jacqueline’s Exit Strategies once She Buys the Note on Chris’s House??</a:t>
            </a:r>
            <a:endParaRPr lang="en-US" dirty="0"/>
          </a:p>
        </p:txBody>
      </p:sp>
      <p:sp>
        <p:nvSpPr>
          <p:cNvPr id="6" name="Slide Number Placeholder 5"/>
          <p:cNvSpPr>
            <a:spLocks noGrp="1"/>
          </p:cNvSpPr>
          <p:nvPr>
            <p:ph type="sldNum" sz="quarter" idx="33"/>
          </p:nvPr>
        </p:nvSpPr>
        <p:spPr/>
        <p:txBody>
          <a:bodyPr/>
          <a:lstStyle/>
          <a:p>
            <a:fld id="{19B51A1E-902D-48AF-9020-955120F399B6}" type="slidenum">
              <a:rPr lang="en-ZA" smtClean="0"/>
              <a:pPr/>
              <a:t>18</a:t>
            </a:fld>
            <a:endParaRPr lang="en-ZA" dirty="0"/>
          </a:p>
        </p:txBody>
      </p:sp>
      <p:grpSp>
        <p:nvGrpSpPr>
          <p:cNvPr id="7" name="Group 6"/>
          <p:cNvGrpSpPr/>
          <p:nvPr/>
        </p:nvGrpSpPr>
        <p:grpSpPr>
          <a:xfrm>
            <a:off x="2370243" y="2007956"/>
            <a:ext cx="1646383" cy="2042145"/>
            <a:chOff x="2370243" y="2007956"/>
            <a:chExt cx="1646383" cy="2042145"/>
          </a:xfrm>
        </p:grpSpPr>
        <p:pic>
          <p:nvPicPr>
            <p:cNvPr id="9" name="Picture 8"/>
            <p:cNvPicPr>
              <a:picLocks noChangeAspect="1"/>
            </p:cNvPicPr>
            <p:nvPr/>
          </p:nvPicPr>
          <p:blipFill>
            <a:blip r:embed="rId3"/>
            <a:stretch>
              <a:fillRect/>
            </a:stretch>
          </p:blipFill>
          <p:spPr>
            <a:xfrm>
              <a:off x="2370243" y="2318561"/>
              <a:ext cx="1646383" cy="1731540"/>
            </a:xfrm>
            <a:prstGeom prst="rect">
              <a:avLst/>
            </a:prstGeom>
          </p:spPr>
        </p:pic>
        <p:sp>
          <p:nvSpPr>
            <p:cNvPr id="19" name="TextBox 18"/>
            <p:cNvSpPr txBox="1"/>
            <p:nvPr/>
          </p:nvSpPr>
          <p:spPr>
            <a:xfrm>
              <a:off x="2903930" y="2007956"/>
              <a:ext cx="532518" cy="369332"/>
            </a:xfrm>
            <a:prstGeom prst="rect">
              <a:avLst/>
            </a:prstGeom>
            <a:noFill/>
          </p:spPr>
          <p:txBody>
            <a:bodyPr wrap="none" rtlCol="0">
              <a:spAutoFit/>
            </a:bodyPr>
            <a:lstStyle/>
            <a:p>
              <a:pPr algn="ctr"/>
              <a:r>
                <a:rPr lang="en-US" dirty="0" smtClean="0">
                  <a:solidFill>
                    <a:srgbClr val="FF0000"/>
                  </a:solidFill>
                  <a:latin typeface="Tw Cen MT Condensed" panose="020B0606020104020203" pitchFamily="34" charset="0"/>
                </a:rPr>
                <a:t>Chris</a:t>
              </a:r>
              <a:endParaRPr lang="en-US" dirty="0">
                <a:solidFill>
                  <a:srgbClr val="FF0000"/>
                </a:solidFill>
                <a:latin typeface="Tw Cen MT Condensed" panose="020B0606020104020203" pitchFamily="34" charset="0"/>
              </a:endParaRPr>
            </a:p>
          </p:txBody>
        </p:sp>
      </p:grpSp>
      <p:grpSp>
        <p:nvGrpSpPr>
          <p:cNvPr id="8" name="Group 7"/>
          <p:cNvGrpSpPr/>
          <p:nvPr/>
        </p:nvGrpSpPr>
        <p:grpSpPr>
          <a:xfrm>
            <a:off x="2392596" y="4397292"/>
            <a:ext cx="1578431" cy="1470899"/>
            <a:chOff x="2392596" y="4397292"/>
            <a:chExt cx="1578431" cy="1470899"/>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840" y="4397292"/>
              <a:ext cx="1555187" cy="1166567"/>
            </a:xfrm>
            <a:prstGeom prst="rect">
              <a:avLst/>
            </a:prstGeom>
          </p:spPr>
        </p:pic>
        <p:sp>
          <p:nvSpPr>
            <p:cNvPr id="21" name="TextBox 20"/>
            <p:cNvSpPr txBox="1"/>
            <p:nvPr/>
          </p:nvSpPr>
          <p:spPr>
            <a:xfrm>
              <a:off x="2392596" y="5498859"/>
              <a:ext cx="1555186" cy="369332"/>
            </a:xfrm>
            <a:prstGeom prst="rect">
              <a:avLst/>
            </a:prstGeom>
            <a:noFill/>
          </p:spPr>
          <p:txBody>
            <a:bodyPr wrap="square" rtlCol="0">
              <a:spAutoFit/>
            </a:bodyPr>
            <a:lstStyle/>
            <a:p>
              <a:pPr algn="ctr"/>
              <a:r>
                <a:rPr lang="en-US" dirty="0" smtClean="0">
                  <a:solidFill>
                    <a:srgbClr val="FF0000"/>
                  </a:solidFill>
                  <a:latin typeface="Tw Cen MT Condensed" panose="020B0606020104020203" pitchFamily="34" charset="0"/>
                </a:rPr>
                <a:t>Chris’s Home</a:t>
              </a:r>
              <a:endParaRPr lang="en-US" dirty="0">
                <a:solidFill>
                  <a:srgbClr val="FF0000"/>
                </a:solidFill>
                <a:latin typeface="Tw Cen MT Condensed" panose="020B0606020104020203" pitchFamily="34" charset="0"/>
              </a:endParaRPr>
            </a:p>
          </p:txBody>
        </p:sp>
      </p:grpSp>
      <p:grpSp>
        <p:nvGrpSpPr>
          <p:cNvPr id="4" name="Group 3"/>
          <p:cNvGrpSpPr/>
          <p:nvPr/>
        </p:nvGrpSpPr>
        <p:grpSpPr>
          <a:xfrm>
            <a:off x="7362264" y="2832838"/>
            <a:ext cx="1688728" cy="2073675"/>
            <a:chOff x="8512641" y="2832838"/>
            <a:chExt cx="1688728" cy="2073675"/>
          </a:xfrm>
        </p:grpSpPr>
        <p:pic>
          <p:nvPicPr>
            <p:cNvPr id="15" name="Picture 14"/>
            <p:cNvPicPr>
              <a:picLocks noChangeAspect="1"/>
            </p:cNvPicPr>
            <p:nvPr/>
          </p:nvPicPr>
          <p:blipFill>
            <a:blip r:embed="rId5"/>
            <a:stretch>
              <a:fillRect/>
            </a:stretch>
          </p:blipFill>
          <p:spPr>
            <a:xfrm>
              <a:off x="8512641" y="3131280"/>
              <a:ext cx="1688728" cy="1775233"/>
            </a:xfrm>
            <a:prstGeom prst="rect">
              <a:avLst/>
            </a:prstGeom>
          </p:spPr>
        </p:pic>
        <p:sp>
          <p:nvSpPr>
            <p:cNvPr id="24" name="TextBox 23"/>
            <p:cNvSpPr txBox="1"/>
            <p:nvPr/>
          </p:nvSpPr>
          <p:spPr>
            <a:xfrm>
              <a:off x="8905986" y="2832838"/>
              <a:ext cx="902042" cy="369332"/>
            </a:xfrm>
            <a:prstGeom prst="rect">
              <a:avLst/>
            </a:prstGeom>
            <a:noFill/>
          </p:spPr>
          <p:txBody>
            <a:bodyPr wrap="none" rtlCol="0">
              <a:spAutoFit/>
            </a:bodyPr>
            <a:lstStyle/>
            <a:p>
              <a:pPr algn="ctr"/>
              <a:r>
                <a:rPr lang="en-US" dirty="0" smtClean="0">
                  <a:solidFill>
                    <a:schemeClr val="accent1">
                      <a:lumMod val="75000"/>
                    </a:schemeClr>
                  </a:solidFill>
                  <a:latin typeface="Tw Cen MT Condensed" panose="020B0606020104020203" pitchFamily="34" charset="0"/>
                </a:rPr>
                <a:t>Jacqueline</a:t>
              </a:r>
              <a:endParaRPr lang="en-US" dirty="0">
                <a:solidFill>
                  <a:schemeClr val="accent1">
                    <a:lumMod val="75000"/>
                  </a:schemeClr>
                </a:solidFill>
                <a:latin typeface="Tw Cen MT Condensed" panose="020B0606020104020203" pitchFamily="34" charset="0"/>
              </a:endParaRPr>
            </a:p>
          </p:txBody>
        </p:sp>
      </p:grpSp>
      <p:sp>
        <p:nvSpPr>
          <p:cNvPr id="46" name="Rectangle 45"/>
          <p:cNvSpPr/>
          <p:nvPr/>
        </p:nvSpPr>
        <p:spPr>
          <a:xfrm>
            <a:off x="2298667" y="2007956"/>
            <a:ext cx="1775028" cy="38602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Callout 9"/>
          <p:cNvSpPr/>
          <p:nvPr/>
        </p:nvSpPr>
        <p:spPr>
          <a:xfrm>
            <a:off x="8052967" y="991027"/>
            <a:ext cx="2949330" cy="1991032"/>
          </a:xfrm>
          <a:prstGeom prst="cloudCallou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will I make money??</a:t>
            </a:r>
            <a:endParaRPr lang="en-US"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6142" y="3309662"/>
            <a:ext cx="882666" cy="882666"/>
          </a:xfrm>
          <a:prstGeom prst="rect">
            <a:avLst/>
          </a:prstGeom>
        </p:spPr>
      </p:pic>
      <p:sp>
        <p:nvSpPr>
          <p:cNvPr id="18" name="Right Arrow 17"/>
          <p:cNvSpPr/>
          <p:nvPr/>
        </p:nvSpPr>
        <p:spPr>
          <a:xfrm>
            <a:off x="4275162" y="3615492"/>
            <a:ext cx="944416" cy="278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6218745" y="3624900"/>
            <a:ext cx="944416" cy="278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38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2000"/>
                                        <p:tgtEl>
                                          <p:spTgt spid="46"/>
                                        </p:tgtEl>
                                      </p:cBhvr>
                                    </p:animEffect>
                                    <p:anim calcmode="lin" valueType="num">
                                      <p:cBhvr>
                                        <p:cTn id="18" dur="2000" fill="hold"/>
                                        <p:tgtEl>
                                          <p:spTgt spid="46"/>
                                        </p:tgtEl>
                                        <p:attrNameLst>
                                          <p:attrName>ppt_w</p:attrName>
                                        </p:attrNameLst>
                                      </p:cBhvr>
                                      <p:tavLst>
                                        <p:tav tm="0" fmla="#ppt_w*sin(2.5*pi*$)">
                                          <p:val>
                                            <p:fltVal val="0"/>
                                          </p:val>
                                        </p:tav>
                                        <p:tav tm="100000">
                                          <p:val>
                                            <p:fltVal val="1"/>
                                          </p:val>
                                        </p:tav>
                                      </p:tavLst>
                                    </p:anim>
                                    <p:anim calcmode="lin" valueType="num">
                                      <p:cBhvr>
                                        <p:cTn id="19" dur="2000" fill="hold"/>
                                        <p:tgtEl>
                                          <p:spTgt spid="46"/>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0" grpId="0" animBg="1"/>
      <p:bldP spid="1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Non-performing Note Investing</a:t>
            </a:r>
            <a:endParaRPr lang="en-US" dirty="0"/>
          </a:p>
        </p:txBody>
      </p:sp>
      <p:sp>
        <p:nvSpPr>
          <p:cNvPr id="3" name="Text Placeholder 2"/>
          <p:cNvSpPr>
            <a:spLocks noGrp="1"/>
          </p:cNvSpPr>
          <p:nvPr>
            <p:ph type="body" sz="quarter" idx="32"/>
          </p:nvPr>
        </p:nvSpPr>
        <p:spPr/>
        <p:txBody>
          <a:bodyPr/>
          <a:lstStyle/>
          <a:p>
            <a:r>
              <a:rPr lang="en-US" dirty="0" smtClean="0">
                <a:solidFill>
                  <a:schemeClr val="accent5"/>
                </a:solidFill>
              </a:rPr>
              <a:t>Exit Strategy #1 – Loan Modification</a:t>
            </a:r>
            <a:endParaRPr lang="en-US" dirty="0">
              <a:solidFill>
                <a:schemeClr val="accent5"/>
              </a:solidFill>
            </a:endParaRPr>
          </a:p>
        </p:txBody>
      </p:sp>
      <p:sp>
        <p:nvSpPr>
          <p:cNvPr id="6" name="Slide Number Placeholder 5"/>
          <p:cNvSpPr>
            <a:spLocks noGrp="1"/>
          </p:cNvSpPr>
          <p:nvPr>
            <p:ph type="sldNum" sz="quarter" idx="33"/>
          </p:nvPr>
        </p:nvSpPr>
        <p:spPr/>
        <p:txBody>
          <a:bodyPr/>
          <a:lstStyle/>
          <a:p>
            <a:fld id="{19B51A1E-902D-48AF-9020-955120F399B6}" type="slidenum">
              <a:rPr lang="en-ZA" smtClean="0"/>
              <a:pPr/>
              <a:t>19</a:t>
            </a:fld>
            <a:endParaRPr lang="en-ZA" dirty="0"/>
          </a:p>
        </p:txBody>
      </p:sp>
      <p:grpSp>
        <p:nvGrpSpPr>
          <p:cNvPr id="7" name="Group 6"/>
          <p:cNvGrpSpPr/>
          <p:nvPr/>
        </p:nvGrpSpPr>
        <p:grpSpPr>
          <a:xfrm>
            <a:off x="2370243" y="2007956"/>
            <a:ext cx="1646383" cy="2042145"/>
            <a:chOff x="2370243" y="2007956"/>
            <a:chExt cx="1646383" cy="2042145"/>
          </a:xfrm>
        </p:grpSpPr>
        <p:pic>
          <p:nvPicPr>
            <p:cNvPr id="9" name="Picture 8"/>
            <p:cNvPicPr>
              <a:picLocks noChangeAspect="1"/>
            </p:cNvPicPr>
            <p:nvPr/>
          </p:nvPicPr>
          <p:blipFill>
            <a:blip r:embed="rId3"/>
            <a:stretch>
              <a:fillRect/>
            </a:stretch>
          </p:blipFill>
          <p:spPr>
            <a:xfrm>
              <a:off x="2370243" y="2318561"/>
              <a:ext cx="1646383" cy="1731540"/>
            </a:xfrm>
            <a:prstGeom prst="rect">
              <a:avLst/>
            </a:prstGeom>
          </p:spPr>
        </p:pic>
        <p:sp>
          <p:nvSpPr>
            <p:cNvPr id="19" name="TextBox 18"/>
            <p:cNvSpPr txBox="1"/>
            <p:nvPr/>
          </p:nvSpPr>
          <p:spPr>
            <a:xfrm>
              <a:off x="2903930" y="2007956"/>
              <a:ext cx="532518" cy="369332"/>
            </a:xfrm>
            <a:prstGeom prst="rect">
              <a:avLst/>
            </a:prstGeom>
            <a:noFill/>
          </p:spPr>
          <p:txBody>
            <a:bodyPr wrap="none" rtlCol="0">
              <a:spAutoFit/>
            </a:bodyPr>
            <a:lstStyle/>
            <a:p>
              <a:pPr algn="ctr"/>
              <a:r>
                <a:rPr lang="en-US" dirty="0" smtClean="0">
                  <a:solidFill>
                    <a:srgbClr val="FF0000"/>
                  </a:solidFill>
                  <a:latin typeface="Tw Cen MT Condensed" panose="020B0606020104020203" pitchFamily="34" charset="0"/>
                </a:rPr>
                <a:t>Chris</a:t>
              </a:r>
              <a:endParaRPr lang="en-US" dirty="0">
                <a:solidFill>
                  <a:srgbClr val="FF0000"/>
                </a:solidFill>
                <a:latin typeface="Tw Cen MT Condensed" panose="020B0606020104020203" pitchFamily="34" charset="0"/>
              </a:endParaRPr>
            </a:p>
          </p:txBody>
        </p:sp>
      </p:grpSp>
      <p:grpSp>
        <p:nvGrpSpPr>
          <p:cNvPr id="8" name="Group 7"/>
          <p:cNvGrpSpPr/>
          <p:nvPr/>
        </p:nvGrpSpPr>
        <p:grpSpPr>
          <a:xfrm>
            <a:off x="2392596" y="4397292"/>
            <a:ext cx="1578431" cy="1470899"/>
            <a:chOff x="2392596" y="4397292"/>
            <a:chExt cx="1578431" cy="1470899"/>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840" y="4397292"/>
              <a:ext cx="1555187" cy="1166567"/>
            </a:xfrm>
            <a:prstGeom prst="rect">
              <a:avLst/>
            </a:prstGeom>
          </p:spPr>
        </p:pic>
        <p:sp>
          <p:nvSpPr>
            <p:cNvPr id="21" name="TextBox 20"/>
            <p:cNvSpPr txBox="1"/>
            <p:nvPr/>
          </p:nvSpPr>
          <p:spPr>
            <a:xfrm>
              <a:off x="2392596" y="5498859"/>
              <a:ext cx="1555186" cy="369332"/>
            </a:xfrm>
            <a:prstGeom prst="rect">
              <a:avLst/>
            </a:prstGeom>
            <a:noFill/>
          </p:spPr>
          <p:txBody>
            <a:bodyPr wrap="square" rtlCol="0">
              <a:spAutoFit/>
            </a:bodyPr>
            <a:lstStyle/>
            <a:p>
              <a:pPr algn="ctr"/>
              <a:r>
                <a:rPr lang="en-US" dirty="0" smtClean="0">
                  <a:solidFill>
                    <a:srgbClr val="FF0000"/>
                  </a:solidFill>
                  <a:latin typeface="Tw Cen MT Condensed" panose="020B0606020104020203" pitchFamily="34" charset="0"/>
                </a:rPr>
                <a:t>Chris’s Home</a:t>
              </a:r>
              <a:endParaRPr lang="en-US" dirty="0">
                <a:solidFill>
                  <a:srgbClr val="FF0000"/>
                </a:solidFill>
                <a:latin typeface="Tw Cen MT Condensed" panose="020B0606020104020203" pitchFamily="34" charset="0"/>
              </a:endParaRPr>
            </a:p>
          </p:txBody>
        </p:sp>
      </p:grpSp>
      <p:grpSp>
        <p:nvGrpSpPr>
          <p:cNvPr id="4" name="Group 3"/>
          <p:cNvGrpSpPr/>
          <p:nvPr/>
        </p:nvGrpSpPr>
        <p:grpSpPr>
          <a:xfrm>
            <a:off x="7212936" y="1976426"/>
            <a:ext cx="1688728" cy="2073675"/>
            <a:chOff x="8512641" y="2832838"/>
            <a:chExt cx="1688728" cy="2073675"/>
          </a:xfrm>
        </p:grpSpPr>
        <p:pic>
          <p:nvPicPr>
            <p:cNvPr id="15" name="Picture 14"/>
            <p:cNvPicPr>
              <a:picLocks noChangeAspect="1"/>
            </p:cNvPicPr>
            <p:nvPr/>
          </p:nvPicPr>
          <p:blipFill>
            <a:blip r:embed="rId5"/>
            <a:stretch>
              <a:fillRect/>
            </a:stretch>
          </p:blipFill>
          <p:spPr>
            <a:xfrm>
              <a:off x="8512641" y="3131280"/>
              <a:ext cx="1688728" cy="1775233"/>
            </a:xfrm>
            <a:prstGeom prst="rect">
              <a:avLst/>
            </a:prstGeom>
          </p:spPr>
        </p:pic>
        <p:sp>
          <p:nvSpPr>
            <p:cNvPr id="24" name="TextBox 23"/>
            <p:cNvSpPr txBox="1"/>
            <p:nvPr/>
          </p:nvSpPr>
          <p:spPr>
            <a:xfrm>
              <a:off x="8905986" y="2832838"/>
              <a:ext cx="902042" cy="369332"/>
            </a:xfrm>
            <a:prstGeom prst="rect">
              <a:avLst/>
            </a:prstGeom>
            <a:noFill/>
          </p:spPr>
          <p:txBody>
            <a:bodyPr wrap="none" rtlCol="0">
              <a:spAutoFit/>
            </a:bodyPr>
            <a:lstStyle/>
            <a:p>
              <a:pPr algn="ctr"/>
              <a:r>
                <a:rPr lang="en-US" dirty="0" smtClean="0">
                  <a:solidFill>
                    <a:schemeClr val="accent1">
                      <a:lumMod val="75000"/>
                    </a:schemeClr>
                  </a:solidFill>
                  <a:latin typeface="Tw Cen MT Condensed" panose="020B0606020104020203" pitchFamily="34" charset="0"/>
                </a:rPr>
                <a:t>Jacqueline</a:t>
              </a:r>
              <a:endParaRPr lang="en-US" dirty="0">
                <a:solidFill>
                  <a:schemeClr val="accent1">
                    <a:lumMod val="75000"/>
                  </a:schemeClr>
                </a:solidFill>
                <a:latin typeface="Tw Cen MT Condensed" panose="020B0606020104020203" pitchFamily="34" charset="0"/>
              </a:endParaRPr>
            </a:p>
          </p:txBody>
        </p:sp>
      </p:grpSp>
      <p:sp>
        <p:nvSpPr>
          <p:cNvPr id="46" name="Rectangle 45"/>
          <p:cNvSpPr/>
          <p:nvPr/>
        </p:nvSpPr>
        <p:spPr>
          <a:xfrm>
            <a:off x="2298667" y="2007956"/>
            <a:ext cx="1775028" cy="38602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950762" y="2524153"/>
            <a:ext cx="1377001" cy="1036762"/>
            <a:chOff x="1451923" y="2642679"/>
            <a:chExt cx="1377001" cy="1036762"/>
          </a:xfrm>
        </p:grpSpPr>
        <p:pic>
          <p:nvPicPr>
            <p:cNvPr id="23" name="Picture 22"/>
            <p:cNvPicPr>
              <a:picLocks noChangeAspect="1"/>
            </p:cNvPicPr>
            <p:nvPr/>
          </p:nvPicPr>
          <p:blipFill>
            <a:blip r:embed="rId6"/>
            <a:stretch>
              <a:fillRect/>
            </a:stretch>
          </p:blipFill>
          <p:spPr>
            <a:xfrm>
              <a:off x="1451923" y="2642679"/>
              <a:ext cx="1377001" cy="1036762"/>
            </a:xfrm>
            <a:prstGeom prst="rect">
              <a:avLst/>
            </a:prstGeom>
            <a:ln>
              <a:solidFill>
                <a:schemeClr val="tx1"/>
              </a:solidFill>
            </a:ln>
          </p:spPr>
        </p:pic>
        <p:sp>
          <p:nvSpPr>
            <p:cNvPr id="25" name="TextBox 24"/>
            <p:cNvSpPr txBox="1"/>
            <p:nvPr/>
          </p:nvSpPr>
          <p:spPr>
            <a:xfrm rot="20366210">
              <a:off x="1584753" y="2976393"/>
              <a:ext cx="1021433" cy="369332"/>
            </a:xfrm>
            <a:prstGeom prst="rect">
              <a:avLst/>
            </a:prstGeom>
            <a:noFill/>
          </p:spPr>
          <p:txBody>
            <a:bodyPr wrap="none" rtlCol="0">
              <a:spAutoFit/>
            </a:bodyPr>
            <a:lstStyle/>
            <a:p>
              <a:r>
                <a:rPr lang="en-US" dirty="0" smtClean="0">
                  <a:latin typeface="Impact" panose="020B0806030902050204" pitchFamily="34" charset="0"/>
                </a:rPr>
                <a:t>OLD NOTE</a:t>
              </a:r>
              <a:endParaRPr lang="en-US" dirty="0">
                <a:latin typeface="Impact" panose="020B0806030902050204" pitchFamily="34" charset="0"/>
              </a:endParaRPr>
            </a:p>
          </p:txBody>
        </p:sp>
      </p:grpSp>
      <p:grpSp>
        <p:nvGrpSpPr>
          <p:cNvPr id="26" name="Group 25"/>
          <p:cNvGrpSpPr/>
          <p:nvPr/>
        </p:nvGrpSpPr>
        <p:grpSpPr>
          <a:xfrm>
            <a:off x="4950761" y="2673617"/>
            <a:ext cx="1377001" cy="1036762"/>
            <a:chOff x="1451923" y="2642679"/>
            <a:chExt cx="1377001" cy="1036762"/>
          </a:xfrm>
        </p:grpSpPr>
        <p:pic>
          <p:nvPicPr>
            <p:cNvPr id="27" name="Picture 26"/>
            <p:cNvPicPr>
              <a:picLocks noChangeAspect="1"/>
            </p:cNvPicPr>
            <p:nvPr/>
          </p:nvPicPr>
          <p:blipFill>
            <a:blip r:embed="rId6"/>
            <a:stretch>
              <a:fillRect/>
            </a:stretch>
          </p:blipFill>
          <p:spPr>
            <a:xfrm>
              <a:off x="1451923" y="2642679"/>
              <a:ext cx="1377001" cy="1036762"/>
            </a:xfrm>
            <a:prstGeom prst="rect">
              <a:avLst/>
            </a:prstGeom>
            <a:ln>
              <a:solidFill>
                <a:schemeClr val="tx1"/>
              </a:solidFill>
            </a:ln>
          </p:spPr>
        </p:pic>
        <p:sp>
          <p:nvSpPr>
            <p:cNvPr id="28" name="TextBox 27"/>
            <p:cNvSpPr txBox="1"/>
            <p:nvPr/>
          </p:nvSpPr>
          <p:spPr>
            <a:xfrm rot="20366210">
              <a:off x="1502198" y="2961004"/>
              <a:ext cx="1186543" cy="400110"/>
            </a:xfrm>
            <a:prstGeom prst="rect">
              <a:avLst/>
            </a:prstGeom>
            <a:noFill/>
          </p:spPr>
          <p:txBody>
            <a:bodyPr wrap="none" rtlCol="0">
              <a:spAutoFit/>
            </a:bodyPr>
            <a:lstStyle/>
            <a:p>
              <a:r>
                <a:rPr lang="en-US" sz="2000" dirty="0" smtClean="0">
                  <a:latin typeface="Impact" panose="020B0806030902050204" pitchFamily="34" charset="0"/>
                </a:rPr>
                <a:t>NEW NOTE</a:t>
              </a:r>
              <a:endParaRPr lang="en-US" dirty="0">
                <a:latin typeface="Impact" panose="020B0806030902050204" pitchFamily="34" charset="0"/>
              </a:endParaRPr>
            </a:p>
          </p:txBody>
        </p:sp>
      </p:gr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8157" y="3542884"/>
            <a:ext cx="995764" cy="453875"/>
          </a:xfrm>
          <a:prstGeom prst="rect">
            <a:avLst/>
          </a:prstGeom>
        </p:spPr>
      </p:pic>
      <p:sp>
        <p:nvSpPr>
          <p:cNvPr id="13" name="TextBox 12"/>
          <p:cNvSpPr txBox="1"/>
          <p:nvPr/>
        </p:nvSpPr>
        <p:spPr>
          <a:xfrm>
            <a:off x="4832777" y="4235387"/>
            <a:ext cx="6670968" cy="646331"/>
          </a:xfrm>
          <a:prstGeom prst="rect">
            <a:avLst/>
          </a:prstGeom>
          <a:noFill/>
        </p:spPr>
        <p:txBody>
          <a:bodyPr wrap="square" rtlCol="0">
            <a:spAutoFit/>
          </a:bodyPr>
          <a:lstStyle/>
          <a:p>
            <a:r>
              <a:rPr lang="en-US" dirty="0" smtClean="0"/>
              <a:t>Jacqueline can approach Chris to determine his desire and ability to restart payments on a modified loan.</a:t>
            </a:r>
            <a:endParaRPr lang="en-US" dirty="0"/>
          </a:p>
        </p:txBody>
      </p:sp>
      <p:sp>
        <p:nvSpPr>
          <p:cNvPr id="32" name="TextBox 31"/>
          <p:cNvSpPr txBox="1"/>
          <p:nvPr/>
        </p:nvSpPr>
        <p:spPr>
          <a:xfrm>
            <a:off x="4832777" y="4889979"/>
            <a:ext cx="6670968" cy="1477328"/>
          </a:xfrm>
          <a:prstGeom prst="rect">
            <a:avLst/>
          </a:prstGeom>
          <a:noFill/>
        </p:spPr>
        <p:txBody>
          <a:bodyPr wrap="square" rtlCol="0">
            <a:spAutoFit/>
          </a:bodyPr>
          <a:lstStyle/>
          <a:p>
            <a:r>
              <a:rPr lang="en-US" dirty="0" smtClean="0"/>
              <a:t>After agreeing to the loan mod terms, Chris is happy he gets to stay in his home and Jacqueline starts collecting payments. Jacqueline is happy that she will collect most or a good portion of Chris’s unpaid balance over time, which is a lot more than what she paid for the note.</a:t>
            </a:r>
            <a:endParaRPr lang="en-US" dirty="0"/>
          </a:p>
        </p:txBody>
      </p:sp>
    </p:spTree>
    <p:extLst>
      <p:ext uri="{BB962C8B-B14F-4D97-AF65-F5344CB8AC3E}">
        <p14:creationId xmlns:p14="http://schemas.microsoft.com/office/powerpoint/2010/main" val="6969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000" fill="hold"/>
                                        <p:tgtEl>
                                          <p:spTgt spid="26"/>
                                        </p:tgtEl>
                                        <p:attrNameLst>
                                          <p:attrName>ppt_x</p:attrName>
                                        </p:attrNameLst>
                                      </p:cBhvr>
                                      <p:tavLst>
                                        <p:tav tm="0">
                                          <p:val>
                                            <p:strVal val="#ppt_x"/>
                                          </p:val>
                                        </p:tav>
                                        <p:tav tm="100000">
                                          <p:val>
                                            <p:strVal val="#ppt_x"/>
                                          </p:val>
                                        </p:tav>
                                      </p:tavLst>
                                    </p:anim>
                                    <p:anim calcmode="lin" valueType="num">
                                      <p:cBhvr additive="base">
                                        <p:cTn id="8"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1000"/>
                            </p:stCondLst>
                            <p:childTnLst>
                              <p:par>
                                <p:cTn id="20" presetID="42" presetClass="path" presetSubtype="0" repeatCount="indefinite" accel="50000" decel="50000" fill="hold" nodeType="afterEffect">
                                  <p:stCondLst>
                                    <p:cond delay="0"/>
                                  </p:stCondLst>
                                  <p:endCondLst>
                                    <p:cond evt="onNext" delay="0">
                                      <p:tgtEl>
                                        <p:sldTgt/>
                                      </p:tgtEl>
                                    </p:cond>
                                  </p:endCondLst>
                                  <p:childTnLst>
                                    <p:animMotion origin="layout" path="M 4.16667E-6 1.48148E-6 L 0.38099 -0.07083 " pathEditMode="relative" rAng="0" ptsTypes="AA">
                                      <p:cBhvr>
                                        <p:cTn id="21" dur="2000" fill="hold"/>
                                        <p:tgtEl>
                                          <p:spTgt spid="30"/>
                                        </p:tgtEl>
                                        <p:attrNameLst>
                                          <p:attrName>ppt_x</p:attrName>
                                          <p:attrName>ppt_y</p:attrName>
                                        </p:attrNameLst>
                                      </p:cBhvr>
                                      <p:rCtr x="19049"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ln w="12700">
            <a:solidFill>
              <a:srgbClr val="FFCA08"/>
            </a:solidFill>
          </a:ln>
        </p:spPr>
        <p:txBody>
          <a:bodyPr lIns="91440" tIns="91440" rIns="91440" bIns="91440"/>
          <a:lstStyle/>
          <a:p>
            <a:r>
              <a:rPr lang="en-US" dirty="0"/>
              <a:t>Introduction</a:t>
            </a:r>
          </a:p>
          <a:p>
            <a:r>
              <a:rPr lang="en-US" dirty="0" smtClean="0"/>
              <a:t>Overview </a:t>
            </a:r>
          </a:p>
          <a:p>
            <a:r>
              <a:rPr lang="en-US" dirty="0" smtClean="0"/>
              <a:t>Note Investing</a:t>
            </a:r>
          </a:p>
          <a:p>
            <a:r>
              <a:rPr lang="en-US" dirty="0" smtClean="0"/>
              <a:t>Non-Performing </a:t>
            </a:r>
            <a:r>
              <a:rPr lang="en-US" dirty="0"/>
              <a:t>Note </a:t>
            </a:r>
            <a:r>
              <a:rPr lang="en-US" dirty="0" smtClean="0"/>
              <a:t>Investing</a:t>
            </a:r>
            <a:endParaRPr lang="en-US" dirty="0"/>
          </a:p>
          <a:p>
            <a:r>
              <a:rPr lang="en-US" dirty="0"/>
              <a:t>Real Life Examples</a:t>
            </a:r>
          </a:p>
          <a:p>
            <a:r>
              <a:rPr lang="en-US" dirty="0" smtClean="0"/>
              <a:t>Wrapping Up</a:t>
            </a:r>
            <a:endParaRPr lang="en-US" dirty="0"/>
          </a:p>
          <a:p>
            <a:r>
              <a:rPr lang="en-US" dirty="0" smtClean="0"/>
              <a:t>Q&amp;A</a:t>
            </a:r>
            <a:endParaRPr lang="en-US" dirty="0"/>
          </a:p>
        </p:txBody>
      </p:sp>
      <p:sp>
        <p:nvSpPr>
          <p:cNvPr id="20" name="Rectangle 19" descr="Accent block">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p:txBody>
          <a:bodyPr/>
          <a:lstStyle/>
          <a:p>
            <a:r>
              <a:rPr lang="en-ZA" dirty="0" smtClean="0"/>
              <a:t>Agenda</a:t>
            </a:r>
            <a:endParaRPr lang="en-ZA" dirty="0"/>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Non-performing Note Investing</a:t>
            </a:r>
            <a:endParaRPr lang="en-US" dirty="0"/>
          </a:p>
        </p:txBody>
      </p:sp>
      <p:sp>
        <p:nvSpPr>
          <p:cNvPr id="3" name="Text Placeholder 2"/>
          <p:cNvSpPr>
            <a:spLocks noGrp="1"/>
          </p:cNvSpPr>
          <p:nvPr>
            <p:ph type="body" sz="quarter" idx="32"/>
          </p:nvPr>
        </p:nvSpPr>
        <p:spPr/>
        <p:txBody>
          <a:bodyPr/>
          <a:lstStyle/>
          <a:p>
            <a:r>
              <a:rPr lang="en-US" dirty="0" smtClean="0">
                <a:solidFill>
                  <a:schemeClr val="accent5"/>
                </a:solidFill>
              </a:rPr>
              <a:t>Exit Strategy #2 – Chris can sign a deed-in-lieu, giving back the house to Jacqueline</a:t>
            </a:r>
            <a:endParaRPr lang="en-US" dirty="0">
              <a:solidFill>
                <a:schemeClr val="accent5"/>
              </a:solidFill>
            </a:endParaRPr>
          </a:p>
        </p:txBody>
      </p:sp>
      <p:sp>
        <p:nvSpPr>
          <p:cNvPr id="6" name="Slide Number Placeholder 5"/>
          <p:cNvSpPr>
            <a:spLocks noGrp="1"/>
          </p:cNvSpPr>
          <p:nvPr>
            <p:ph type="sldNum" sz="quarter" idx="33"/>
          </p:nvPr>
        </p:nvSpPr>
        <p:spPr/>
        <p:txBody>
          <a:bodyPr/>
          <a:lstStyle/>
          <a:p>
            <a:fld id="{19B51A1E-902D-48AF-9020-955120F399B6}" type="slidenum">
              <a:rPr lang="en-ZA" smtClean="0"/>
              <a:pPr/>
              <a:t>20</a:t>
            </a:fld>
            <a:endParaRPr lang="en-ZA" dirty="0"/>
          </a:p>
        </p:txBody>
      </p:sp>
      <p:grpSp>
        <p:nvGrpSpPr>
          <p:cNvPr id="7" name="Group 6"/>
          <p:cNvGrpSpPr/>
          <p:nvPr/>
        </p:nvGrpSpPr>
        <p:grpSpPr>
          <a:xfrm>
            <a:off x="2370243" y="2007956"/>
            <a:ext cx="1646383" cy="2042145"/>
            <a:chOff x="2370243" y="2007956"/>
            <a:chExt cx="1646383" cy="2042145"/>
          </a:xfrm>
        </p:grpSpPr>
        <p:pic>
          <p:nvPicPr>
            <p:cNvPr id="9" name="Picture 8"/>
            <p:cNvPicPr>
              <a:picLocks noChangeAspect="1"/>
            </p:cNvPicPr>
            <p:nvPr/>
          </p:nvPicPr>
          <p:blipFill>
            <a:blip r:embed="rId3"/>
            <a:stretch>
              <a:fillRect/>
            </a:stretch>
          </p:blipFill>
          <p:spPr>
            <a:xfrm>
              <a:off x="2370243" y="2318561"/>
              <a:ext cx="1646383" cy="1731540"/>
            </a:xfrm>
            <a:prstGeom prst="rect">
              <a:avLst/>
            </a:prstGeom>
          </p:spPr>
        </p:pic>
        <p:sp>
          <p:nvSpPr>
            <p:cNvPr id="19" name="TextBox 18"/>
            <p:cNvSpPr txBox="1"/>
            <p:nvPr/>
          </p:nvSpPr>
          <p:spPr>
            <a:xfrm>
              <a:off x="2903930" y="2007956"/>
              <a:ext cx="532518" cy="369332"/>
            </a:xfrm>
            <a:prstGeom prst="rect">
              <a:avLst/>
            </a:prstGeom>
            <a:noFill/>
          </p:spPr>
          <p:txBody>
            <a:bodyPr wrap="none" rtlCol="0">
              <a:spAutoFit/>
            </a:bodyPr>
            <a:lstStyle/>
            <a:p>
              <a:pPr algn="ctr"/>
              <a:r>
                <a:rPr lang="en-US" dirty="0" smtClean="0">
                  <a:solidFill>
                    <a:srgbClr val="FF0000"/>
                  </a:solidFill>
                  <a:latin typeface="Tw Cen MT Condensed" panose="020B0606020104020203" pitchFamily="34" charset="0"/>
                </a:rPr>
                <a:t>Chris</a:t>
              </a:r>
              <a:endParaRPr lang="en-US" dirty="0">
                <a:solidFill>
                  <a:srgbClr val="FF0000"/>
                </a:solidFill>
                <a:latin typeface="Tw Cen MT Condensed" panose="020B0606020104020203" pitchFamily="34" charset="0"/>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840" y="4397292"/>
            <a:ext cx="1555187" cy="1166567"/>
          </a:xfrm>
          <a:prstGeom prst="rect">
            <a:avLst/>
          </a:prstGeom>
        </p:spPr>
      </p:pic>
      <p:sp>
        <p:nvSpPr>
          <p:cNvPr id="21" name="TextBox 20"/>
          <p:cNvSpPr txBox="1"/>
          <p:nvPr/>
        </p:nvSpPr>
        <p:spPr>
          <a:xfrm>
            <a:off x="2392596" y="5498859"/>
            <a:ext cx="1555186" cy="369332"/>
          </a:xfrm>
          <a:prstGeom prst="rect">
            <a:avLst/>
          </a:prstGeom>
          <a:noFill/>
        </p:spPr>
        <p:txBody>
          <a:bodyPr wrap="square" rtlCol="0">
            <a:spAutoFit/>
          </a:bodyPr>
          <a:lstStyle/>
          <a:p>
            <a:pPr algn="ctr"/>
            <a:r>
              <a:rPr lang="en-US" dirty="0" smtClean="0">
                <a:solidFill>
                  <a:srgbClr val="FF0000"/>
                </a:solidFill>
                <a:latin typeface="Tw Cen MT Condensed" panose="020B0606020104020203" pitchFamily="34" charset="0"/>
              </a:rPr>
              <a:t>Chris’s Home</a:t>
            </a:r>
            <a:endParaRPr lang="en-US" dirty="0">
              <a:solidFill>
                <a:srgbClr val="FF0000"/>
              </a:solidFill>
              <a:latin typeface="Tw Cen MT Condensed" panose="020B0606020104020203" pitchFamily="34" charset="0"/>
            </a:endParaRPr>
          </a:p>
        </p:txBody>
      </p:sp>
      <p:grpSp>
        <p:nvGrpSpPr>
          <p:cNvPr id="4" name="Group 3"/>
          <p:cNvGrpSpPr/>
          <p:nvPr/>
        </p:nvGrpSpPr>
        <p:grpSpPr>
          <a:xfrm>
            <a:off x="7214777" y="1975105"/>
            <a:ext cx="1688728" cy="2073675"/>
            <a:chOff x="8512641" y="2832838"/>
            <a:chExt cx="1688728" cy="2073675"/>
          </a:xfrm>
        </p:grpSpPr>
        <p:pic>
          <p:nvPicPr>
            <p:cNvPr id="15" name="Picture 14"/>
            <p:cNvPicPr>
              <a:picLocks noChangeAspect="1"/>
            </p:cNvPicPr>
            <p:nvPr/>
          </p:nvPicPr>
          <p:blipFill>
            <a:blip r:embed="rId5"/>
            <a:stretch>
              <a:fillRect/>
            </a:stretch>
          </p:blipFill>
          <p:spPr>
            <a:xfrm>
              <a:off x="8512641" y="3131280"/>
              <a:ext cx="1688728" cy="1775233"/>
            </a:xfrm>
            <a:prstGeom prst="rect">
              <a:avLst/>
            </a:prstGeom>
          </p:spPr>
        </p:pic>
        <p:sp>
          <p:nvSpPr>
            <p:cNvPr id="24" name="TextBox 23"/>
            <p:cNvSpPr txBox="1"/>
            <p:nvPr/>
          </p:nvSpPr>
          <p:spPr>
            <a:xfrm>
              <a:off x="8905986" y="2832838"/>
              <a:ext cx="902042" cy="369332"/>
            </a:xfrm>
            <a:prstGeom prst="rect">
              <a:avLst/>
            </a:prstGeom>
            <a:noFill/>
          </p:spPr>
          <p:txBody>
            <a:bodyPr wrap="none" rtlCol="0">
              <a:spAutoFit/>
            </a:bodyPr>
            <a:lstStyle/>
            <a:p>
              <a:pPr algn="ctr"/>
              <a:r>
                <a:rPr lang="en-US" dirty="0" smtClean="0">
                  <a:solidFill>
                    <a:schemeClr val="accent1">
                      <a:lumMod val="75000"/>
                    </a:schemeClr>
                  </a:solidFill>
                  <a:latin typeface="Tw Cen MT Condensed" panose="020B0606020104020203" pitchFamily="34" charset="0"/>
                </a:rPr>
                <a:t>Jacqueline</a:t>
              </a:r>
              <a:endParaRPr lang="en-US" dirty="0">
                <a:solidFill>
                  <a:schemeClr val="accent1">
                    <a:lumMod val="75000"/>
                  </a:schemeClr>
                </a:solidFill>
                <a:latin typeface="Tw Cen MT Condensed" panose="020B0606020104020203" pitchFamily="34" charset="0"/>
              </a:endParaRPr>
            </a:p>
          </p:txBody>
        </p:sp>
      </p:grpSp>
      <p:sp>
        <p:nvSpPr>
          <p:cNvPr id="46" name="Rectangle 45"/>
          <p:cNvSpPr/>
          <p:nvPr/>
        </p:nvSpPr>
        <p:spPr>
          <a:xfrm>
            <a:off x="2298667" y="2007956"/>
            <a:ext cx="1775028" cy="38602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9058" y="3017244"/>
            <a:ext cx="1428750" cy="952500"/>
          </a:xfrm>
          <a:prstGeom prst="rect">
            <a:avLst/>
          </a:prstGeom>
        </p:spPr>
      </p:pic>
      <p:sp>
        <p:nvSpPr>
          <p:cNvPr id="16" name="TextBox 15"/>
          <p:cNvSpPr txBox="1"/>
          <p:nvPr/>
        </p:nvSpPr>
        <p:spPr>
          <a:xfrm>
            <a:off x="4723657" y="3996388"/>
            <a:ext cx="6670968" cy="2031325"/>
          </a:xfrm>
          <a:prstGeom prst="rect">
            <a:avLst/>
          </a:prstGeom>
          <a:noFill/>
        </p:spPr>
        <p:txBody>
          <a:bodyPr wrap="square" rtlCol="0">
            <a:spAutoFit/>
          </a:bodyPr>
          <a:lstStyle/>
          <a:p>
            <a:r>
              <a:rPr lang="en-US" dirty="0" smtClean="0"/>
              <a:t>Now Jacqueline can do whatever she wants with the property…</a:t>
            </a:r>
          </a:p>
          <a:p>
            <a:endParaRPr lang="en-US" dirty="0" smtClean="0"/>
          </a:p>
          <a:p>
            <a:r>
              <a:rPr lang="en-US" dirty="0" smtClean="0"/>
              <a:t>-</a:t>
            </a:r>
            <a:r>
              <a:rPr lang="en-US" dirty="0"/>
              <a:t>Get the house rent ready and rent out the home</a:t>
            </a:r>
          </a:p>
          <a:p>
            <a:r>
              <a:rPr lang="en-US" dirty="0" smtClean="0"/>
              <a:t>-Fix </a:t>
            </a:r>
            <a:r>
              <a:rPr lang="en-US" dirty="0"/>
              <a:t>up the house and put it on the market</a:t>
            </a:r>
          </a:p>
          <a:p>
            <a:r>
              <a:rPr lang="en-US" dirty="0" smtClean="0"/>
              <a:t>-Do </a:t>
            </a:r>
            <a:r>
              <a:rPr lang="en-US" dirty="0"/>
              <a:t>nothing. Sell the house to an investor who will fix it up</a:t>
            </a:r>
          </a:p>
          <a:p>
            <a:r>
              <a:rPr lang="en-US" dirty="0" smtClean="0"/>
              <a:t>-Do </a:t>
            </a:r>
            <a:r>
              <a:rPr lang="en-US" dirty="0"/>
              <a:t>little/Get the house in good enough shape to rent. Seller finance the </a:t>
            </a:r>
            <a:r>
              <a:rPr lang="en-US" dirty="0" smtClean="0"/>
              <a:t>home</a:t>
            </a:r>
            <a:endParaRPr lang="en-US" dirty="0"/>
          </a:p>
        </p:txBody>
      </p:sp>
    </p:spTree>
    <p:extLst>
      <p:ext uri="{BB962C8B-B14F-4D97-AF65-F5344CB8AC3E}">
        <p14:creationId xmlns:p14="http://schemas.microsoft.com/office/powerpoint/2010/main" val="216732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7.40741E-7 L 0.39609 0.11991 " pathEditMode="relative" rAng="0" ptsTypes="AA">
                                      <p:cBhvr>
                                        <p:cTn id="13" dur="2000" fill="hold"/>
                                        <p:tgtEl>
                                          <p:spTgt spid="8"/>
                                        </p:tgtEl>
                                        <p:attrNameLst>
                                          <p:attrName>ppt_x</p:attrName>
                                          <p:attrName>ppt_y</p:attrName>
                                        </p:attrNameLst>
                                      </p:cBhvr>
                                      <p:rCtr x="19805" y="5995"/>
                                    </p:animMotion>
                                  </p:childTnLst>
                                  <p:subTnLst>
                                    <p:set>
                                      <p:cBhvr override="childStyle">
                                        <p:cTn dur="1" fill="hold" display="0" masterRel="sameClick" afterEffect="1">
                                          <p:stCondLst>
                                            <p:cond evt="end" delay="0">
                                              <p:tn val="12"/>
                                            </p:cond>
                                          </p:stCondLst>
                                        </p:cTn>
                                        <p:tgtEl>
                                          <p:spTgt spid="8"/>
                                        </p:tgtEl>
                                        <p:attrNameLst>
                                          <p:attrName>style.visibility</p:attrName>
                                        </p:attrNameLst>
                                      </p:cBhvr>
                                      <p:to>
                                        <p:strVal val="hidden"/>
                                      </p:to>
                                    </p:set>
                                  </p:subTnLst>
                                </p:cTn>
                              </p:par>
                            </p:childTnLst>
                          </p:cTn>
                        </p:par>
                        <p:par>
                          <p:cTn id="14" fill="hold">
                            <p:stCondLst>
                              <p:cond delay="2000"/>
                            </p:stCondLst>
                            <p:childTnLst>
                              <p:par>
                                <p:cTn id="15" presetID="14" presetClass="exit" presetSubtype="10" fill="hold" nodeType="afterEffect">
                                  <p:stCondLst>
                                    <p:cond delay="200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par>
                          <p:cTn id="18" fill="hold">
                            <p:stCondLst>
                              <p:cond delay="4500"/>
                            </p:stCondLst>
                            <p:childTnLst>
                              <p:par>
                                <p:cTn id="19" presetID="14" presetClass="exit" presetSubtype="10" fill="hold" grpId="0" nodeType="afterEffect">
                                  <p:stCondLst>
                                    <p:cond delay="0"/>
                                  </p:stCondLst>
                                  <p:childTnLst>
                                    <p:animEffect transition="out" filter="randombar(horizontal)">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5000"/>
                            </p:stCondLst>
                            <p:childTnLst>
                              <p:par>
                                <p:cTn id="23" presetID="42" presetClass="path" presetSubtype="0" accel="50000" decel="50000" fill="hold" nodeType="afterEffect">
                                  <p:stCondLst>
                                    <p:cond delay="0"/>
                                  </p:stCondLst>
                                  <p:childTnLst>
                                    <p:animMotion origin="layout" path="M 2.29167E-6 -3.7037E-7 L -0.39974 0.00093 " pathEditMode="relative" rAng="0" ptsTypes="AA">
                                      <p:cBhvr>
                                        <p:cTn id="24" dur="2000" fill="hold"/>
                                        <p:tgtEl>
                                          <p:spTgt spid="4"/>
                                        </p:tgtEl>
                                        <p:attrNameLst>
                                          <p:attrName>ppt_x</p:attrName>
                                          <p:attrName>ppt_y</p:attrName>
                                        </p:attrNameLst>
                                      </p:cBhvr>
                                      <p:rCtr x="-19987" y="46"/>
                                    </p:animMotion>
                                  </p:childTnLst>
                                </p:cTn>
                              </p:par>
                            </p:childTnLst>
                          </p:cTn>
                        </p:par>
                        <p:par>
                          <p:cTn id="25" fill="hold">
                            <p:stCondLst>
                              <p:cond delay="7000"/>
                            </p:stCondLst>
                            <p:childTnLst>
                              <p:par>
                                <p:cTn id="26" presetID="53" presetClass="entr" presetSubtype="16" fill="hold" grpId="0" nodeType="afterEffect">
                                  <p:stCondLst>
                                    <p:cond delay="10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Non-performing Note Investing</a:t>
            </a:r>
            <a:endParaRPr lang="en-US" dirty="0"/>
          </a:p>
        </p:txBody>
      </p:sp>
      <p:sp>
        <p:nvSpPr>
          <p:cNvPr id="3" name="Text Placeholder 2"/>
          <p:cNvSpPr>
            <a:spLocks noGrp="1"/>
          </p:cNvSpPr>
          <p:nvPr>
            <p:ph type="body" sz="quarter" idx="32"/>
          </p:nvPr>
        </p:nvSpPr>
        <p:spPr/>
        <p:txBody>
          <a:bodyPr/>
          <a:lstStyle/>
          <a:p>
            <a:r>
              <a:rPr lang="en-US" dirty="0" smtClean="0">
                <a:solidFill>
                  <a:schemeClr val="accent5"/>
                </a:solidFill>
              </a:rPr>
              <a:t>Exit Strategy #3 – Foreclose on Chris’s House</a:t>
            </a:r>
            <a:endParaRPr lang="en-US" dirty="0">
              <a:solidFill>
                <a:schemeClr val="accent5"/>
              </a:solidFill>
            </a:endParaRPr>
          </a:p>
        </p:txBody>
      </p:sp>
      <p:sp>
        <p:nvSpPr>
          <p:cNvPr id="6" name="Slide Number Placeholder 5"/>
          <p:cNvSpPr>
            <a:spLocks noGrp="1"/>
          </p:cNvSpPr>
          <p:nvPr>
            <p:ph type="sldNum" sz="quarter" idx="33"/>
          </p:nvPr>
        </p:nvSpPr>
        <p:spPr/>
        <p:txBody>
          <a:bodyPr/>
          <a:lstStyle/>
          <a:p>
            <a:fld id="{19B51A1E-902D-48AF-9020-955120F399B6}" type="slidenum">
              <a:rPr lang="en-ZA" smtClean="0"/>
              <a:pPr/>
              <a:t>21</a:t>
            </a:fld>
            <a:endParaRPr lang="en-ZA" dirty="0"/>
          </a:p>
        </p:txBody>
      </p:sp>
      <p:grpSp>
        <p:nvGrpSpPr>
          <p:cNvPr id="7" name="Group 6"/>
          <p:cNvGrpSpPr/>
          <p:nvPr/>
        </p:nvGrpSpPr>
        <p:grpSpPr>
          <a:xfrm>
            <a:off x="2370243" y="2007956"/>
            <a:ext cx="1646383" cy="2042145"/>
            <a:chOff x="2370243" y="2007956"/>
            <a:chExt cx="1646383" cy="2042145"/>
          </a:xfrm>
        </p:grpSpPr>
        <p:pic>
          <p:nvPicPr>
            <p:cNvPr id="9" name="Picture 8"/>
            <p:cNvPicPr>
              <a:picLocks noChangeAspect="1"/>
            </p:cNvPicPr>
            <p:nvPr/>
          </p:nvPicPr>
          <p:blipFill>
            <a:blip r:embed="rId3"/>
            <a:stretch>
              <a:fillRect/>
            </a:stretch>
          </p:blipFill>
          <p:spPr>
            <a:xfrm>
              <a:off x="2370243" y="2318561"/>
              <a:ext cx="1646383" cy="1731540"/>
            </a:xfrm>
            <a:prstGeom prst="rect">
              <a:avLst/>
            </a:prstGeom>
          </p:spPr>
        </p:pic>
        <p:sp>
          <p:nvSpPr>
            <p:cNvPr id="19" name="TextBox 18"/>
            <p:cNvSpPr txBox="1"/>
            <p:nvPr/>
          </p:nvSpPr>
          <p:spPr>
            <a:xfrm>
              <a:off x="2903930" y="2007956"/>
              <a:ext cx="532518" cy="369332"/>
            </a:xfrm>
            <a:prstGeom prst="rect">
              <a:avLst/>
            </a:prstGeom>
            <a:noFill/>
          </p:spPr>
          <p:txBody>
            <a:bodyPr wrap="none" rtlCol="0">
              <a:spAutoFit/>
            </a:bodyPr>
            <a:lstStyle/>
            <a:p>
              <a:pPr algn="ctr"/>
              <a:r>
                <a:rPr lang="en-US" dirty="0" smtClean="0">
                  <a:solidFill>
                    <a:srgbClr val="FF0000"/>
                  </a:solidFill>
                  <a:latin typeface="Tw Cen MT Condensed" panose="020B0606020104020203" pitchFamily="34" charset="0"/>
                </a:rPr>
                <a:t>Chris</a:t>
              </a:r>
              <a:endParaRPr lang="en-US" dirty="0">
                <a:solidFill>
                  <a:srgbClr val="FF0000"/>
                </a:solidFill>
                <a:latin typeface="Tw Cen MT Condensed" panose="020B0606020104020203" pitchFamily="34" charset="0"/>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840" y="4397292"/>
            <a:ext cx="1555187" cy="1166567"/>
          </a:xfrm>
          <a:prstGeom prst="rect">
            <a:avLst/>
          </a:prstGeom>
        </p:spPr>
      </p:pic>
      <p:sp>
        <p:nvSpPr>
          <p:cNvPr id="21" name="TextBox 20"/>
          <p:cNvSpPr txBox="1"/>
          <p:nvPr/>
        </p:nvSpPr>
        <p:spPr>
          <a:xfrm>
            <a:off x="2392596" y="5498859"/>
            <a:ext cx="1555186" cy="369332"/>
          </a:xfrm>
          <a:prstGeom prst="rect">
            <a:avLst/>
          </a:prstGeom>
          <a:noFill/>
        </p:spPr>
        <p:txBody>
          <a:bodyPr wrap="square" rtlCol="0">
            <a:spAutoFit/>
          </a:bodyPr>
          <a:lstStyle/>
          <a:p>
            <a:pPr algn="ctr"/>
            <a:r>
              <a:rPr lang="en-US" dirty="0" smtClean="0">
                <a:solidFill>
                  <a:srgbClr val="FF0000"/>
                </a:solidFill>
                <a:latin typeface="Tw Cen MT Condensed" panose="020B0606020104020203" pitchFamily="34" charset="0"/>
              </a:rPr>
              <a:t>Chris’s Home</a:t>
            </a:r>
            <a:endParaRPr lang="en-US" dirty="0">
              <a:solidFill>
                <a:srgbClr val="FF0000"/>
              </a:solidFill>
              <a:latin typeface="Tw Cen MT Condensed" panose="020B0606020104020203" pitchFamily="34" charset="0"/>
            </a:endParaRPr>
          </a:p>
        </p:txBody>
      </p:sp>
      <p:grpSp>
        <p:nvGrpSpPr>
          <p:cNvPr id="4" name="Group 3"/>
          <p:cNvGrpSpPr/>
          <p:nvPr/>
        </p:nvGrpSpPr>
        <p:grpSpPr>
          <a:xfrm>
            <a:off x="7209461" y="1976426"/>
            <a:ext cx="1688728" cy="2073675"/>
            <a:chOff x="8512641" y="2832838"/>
            <a:chExt cx="1688728" cy="2073675"/>
          </a:xfrm>
        </p:grpSpPr>
        <p:pic>
          <p:nvPicPr>
            <p:cNvPr id="15" name="Picture 14"/>
            <p:cNvPicPr>
              <a:picLocks noChangeAspect="1"/>
            </p:cNvPicPr>
            <p:nvPr/>
          </p:nvPicPr>
          <p:blipFill>
            <a:blip r:embed="rId5"/>
            <a:stretch>
              <a:fillRect/>
            </a:stretch>
          </p:blipFill>
          <p:spPr>
            <a:xfrm>
              <a:off x="8512641" y="3131280"/>
              <a:ext cx="1688728" cy="1775233"/>
            </a:xfrm>
            <a:prstGeom prst="rect">
              <a:avLst/>
            </a:prstGeom>
          </p:spPr>
        </p:pic>
        <p:sp>
          <p:nvSpPr>
            <p:cNvPr id="24" name="TextBox 23"/>
            <p:cNvSpPr txBox="1"/>
            <p:nvPr/>
          </p:nvSpPr>
          <p:spPr>
            <a:xfrm>
              <a:off x="8905986" y="2832838"/>
              <a:ext cx="902042" cy="369332"/>
            </a:xfrm>
            <a:prstGeom prst="rect">
              <a:avLst/>
            </a:prstGeom>
            <a:noFill/>
          </p:spPr>
          <p:txBody>
            <a:bodyPr wrap="none" rtlCol="0">
              <a:spAutoFit/>
            </a:bodyPr>
            <a:lstStyle/>
            <a:p>
              <a:pPr algn="ctr"/>
              <a:r>
                <a:rPr lang="en-US" dirty="0" smtClean="0">
                  <a:solidFill>
                    <a:schemeClr val="accent1">
                      <a:lumMod val="75000"/>
                    </a:schemeClr>
                  </a:solidFill>
                  <a:latin typeface="Tw Cen MT Condensed" panose="020B0606020104020203" pitchFamily="34" charset="0"/>
                </a:rPr>
                <a:t>Jacqueline</a:t>
              </a:r>
              <a:endParaRPr lang="en-US" dirty="0">
                <a:solidFill>
                  <a:schemeClr val="accent1">
                    <a:lumMod val="75000"/>
                  </a:schemeClr>
                </a:solidFill>
                <a:latin typeface="Tw Cen MT Condensed" panose="020B0606020104020203" pitchFamily="34" charset="0"/>
              </a:endParaRPr>
            </a:p>
          </p:txBody>
        </p:sp>
      </p:grpSp>
      <p:sp>
        <p:nvSpPr>
          <p:cNvPr id="46" name="Rectangle 45"/>
          <p:cNvSpPr/>
          <p:nvPr/>
        </p:nvSpPr>
        <p:spPr>
          <a:xfrm>
            <a:off x="2298667" y="2007956"/>
            <a:ext cx="1775028" cy="38602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32777" y="1300468"/>
            <a:ext cx="6670968" cy="923330"/>
          </a:xfrm>
          <a:prstGeom prst="rect">
            <a:avLst/>
          </a:prstGeom>
          <a:noFill/>
        </p:spPr>
        <p:txBody>
          <a:bodyPr wrap="square" rtlCol="0">
            <a:spAutoFit/>
          </a:bodyPr>
          <a:lstStyle/>
          <a:p>
            <a:r>
              <a:rPr lang="en-US" dirty="0" smtClean="0"/>
              <a:t>It’s been some time since Chris was either able or willing to make loan payments.  Fortunately for him, no holder of his loan has ever taken action against him.</a:t>
            </a:r>
            <a:endParaRPr lang="en-US" dirty="0"/>
          </a:p>
        </p:txBody>
      </p:sp>
      <p:sp>
        <p:nvSpPr>
          <p:cNvPr id="17" name="TextBox 16"/>
          <p:cNvSpPr txBox="1"/>
          <p:nvPr/>
        </p:nvSpPr>
        <p:spPr>
          <a:xfrm>
            <a:off x="4822946" y="4166563"/>
            <a:ext cx="6670968" cy="923330"/>
          </a:xfrm>
          <a:prstGeom prst="rect">
            <a:avLst/>
          </a:prstGeom>
          <a:noFill/>
        </p:spPr>
        <p:txBody>
          <a:bodyPr wrap="square" rtlCol="0">
            <a:spAutoFit/>
          </a:bodyPr>
          <a:lstStyle/>
          <a:p>
            <a:r>
              <a:rPr lang="en-US" dirty="0" smtClean="0"/>
              <a:t>Jacqueline tries to reach out to Chris to see what he wants to do.  Either because of denial or embarrassment, Chris does not respond to Jacqueline’s query.</a:t>
            </a:r>
            <a:endParaRPr lang="en-US" dirty="0"/>
          </a:p>
        </p:txBody>
      </p:sp>
      <p:sp>
        <p:nvSpPr>
          <p:cNvPr id="18" name="TextBox 17"/>
          <p:cNvSpPr txBox="1"/>
          <p:nvPr/>
        </p:nvSpPr>
        <p:spPr>
          <a:xfrm>
            <a:off x="4827866" y="5115383"/>
            <a:ext cx="6670968" cy="923330"/>
          </a:xfrm>
          <a:prstGeom prst="rect">
            <a:avLst/>
          </a:prstGeom>
          <a:noFill/>
        </p:spPr>
        <p:txBody>
          <a:bodyPr wrap="square" rtlCol="0">
            <a:spAutoFit/>
          </a:bodyPr>
          <a:lstStyle/>
          <a:p>
            <a:r>
              <a:rPr lang="en-US" dirty="0" smtClean="0"/>
              <a:t>Jacqueline contacts a local lawyer to begin the foreclosure process. Fortunately for her, Chris’s loan is a deed of trust that has a power of sale clause, which means a speedier NON-JUDICIAL foreclosure.</a:t>
            </a:r>
            <a:endParaRPr lang="en-US" dirty="0"/>
          </a:p>
        </p:txBody>
      </p:sp>
    </p:spTree>
    <p:extLst>
      <p:ext uri="{BB962C8B-B14F-4D97-AF65-F5344CB8AC3E}">
        <p14:creationId xmlns:p14="http://schemas.microsoft.com/office/powerpoint/2010/main" val="13908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Non-performing Note Investing</a:t>
            </a:r>
            <a:endParaRPr lang="en-US" dirty="0"/>
          </a:p>
        </p:txBody>
      </p:sp>
      <p:sp>
        <p:nvSpPr>
          <p:cNvPr id="3" name="Text Placeholder 2"/>
          <p:cNvSpPr>
            <a:spLocks noGrp="1"/>
          </p:cNvSpPr>
          <p:nvPr>
            <p:ph type="body" sz="quarter" idx="32"/>
          </p:nvPr>
        </p:nvSpPr>
        <p:spPr/>
        <p:txBody>
          <a:bodyPr/>
          <a:lstStyle/>
          <a:p>
            <a:r>
              <a:rPr lang="en-US" dirty="0" smtClean="0">
                <a:solidFill>
                  <a:schemeClr val="accent5"/>
                </a:solidFill>
              </a:rPr>
              <a:t>Exit Strategy #3 – Foreclose on Chris’s House</a:t>
            </a:r>
            <a:endParaRPr lang="en-US" dirty="0">
              <a:solidFill>
                <a:schemeClr val="accent5"/>
              </a:solidFill>
            </a:endParaRPr>
          </a:p>
        </p:txBody>
      </p:sp>
      <p:sp>
        <p:nvSpPr>
          <p:cNvPr id="6" name="Slide Number Placeholder 5"/>
          <p:cNvSpPr>
            <a:spLocks noGrp="1"/>
          </p:cNvSpPr>
          <p:nvPr>
            <p:ph type="sldNum" sz="quarter" idx="33"/>
          </p:nvPr>
        </p:nvSpPr>
        <p:spPr/>
        <p:txBody>
          <a:bodyPr/>
          <a:lstStyle/>
          <a:p>
            <a:fld id="{19B51A1E-902D-48AF-9020-955120F399B6}" type="slidenum">
              <a:rPr lang="en-ZA" smtClean="0"/>
              <a:pPr/>
              <a:t>22</a:t>
            </a:fld>
            <a:endParaRPr lang="en-ZA" dirty="0"/>
          </a:p>
        </p:txBody>
      </p:sp>
      <p:grpSp>
        <p:nvGrpSpPr>
          <p:cNvPr id="7" name="Group 6"/>
          <p:cNvGrpSpPr/>
          <p:nvPr/>
        </p:nvGrpSpPr>
        <p:grpSpPr>
          <a:xfrm>
            <a:off x="2370243" y="2007956"/>
            <a:ext cx="1646383" cy="2042145"/>
            <a:chOff x="2370243" y="2007956"/>
            <a:chExt cx="1646383" cy="2042145"/>
          </a:xfrm>
        </p:grpSpPr>
        <p:pic>
          <p:nvPicPr>
            <p:cNvPr id="9" name="Picture 8"/>
            <p:cNvPicPr>
              <a:picLocks noChangeAspect="1"/>
            </p:cNvPicPr>
            <p:nvPr/>
          </p:nvPicPr>
          <p:blipFill>
            <a:blip r:embed="rId3"/>
            <a:stretch>
              <a:fillRect/>
            </a:stretch>
          </p:blipFill>
          <p:spPr>
            <a:xfrm>
              <a:off x="2370243" y="2318561"/>
              <a:ext cx="1646383" cy="1731540"/>
            </a:xfrm>
            <a:prstGeom prst="rect">
              <a:avLst/>
            </a:prstGeom>
          </p:spPr>
        </p:pic>
        <p:sp>
          <p:nvSpPr>
            <p:cNvPr id="19" name="TextBox 18"/>
            <p:cNvSpPr txBox="1"/>
            <p:nvPr/>
          </p:nvSpPr>
          <p:spPr>
            <a:xfrm>
              <a:off x="2903930" y="2007956"/>
              <a:ext cx="532518" cy="369332"/>
            </a:xfrm>
            <a:prstGeom prst="rect">
              <a:avLst/>
            </a:prstGeom>
            <a:noFill/>
          </p:spPr>
          <p:txBody>
            <a:bodyPr wrap="none" rtlCol="0">
              <a:spAutoFit/>
            </a:bodyPr>
            <a:lstStyle/>
            <a:p>
              <a:pPr algn="ctr"/>
              <a:r>
                <a:rPr lang="en-US" dirty="0" smtClean="0">
                  <a:solidFill>
                    <a:srgbClr val="FF0000"/>
                  </a:solidFill>
                  <a:latin typeface="Tw Cen MT Condensed" panose="020B0606020104020203" pitchFamily="34" charset="0"/>
                </a:rPr>
                <a:t>Chris</a:t>
              </a:r>
              <a:endParaRPr lang="en-US" dirty="0">
                <a:solidFill>
                  <a:srgbClr val="FF0000"/>
                </a:solidFill>
                <a:latin typeface="Tw Cen MT Condensed" panose="020B0606020104020203" pitchFamily="34" charset="0"/>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840" y="4397292"/>
            <a:ext cx="1555187" cy="1166567"/>
          </a:xfrm>
          <a:prstGeom prst="rect">
            <a:avLst/>
          </a:prstGeom>
        </p:spPr>
      </p:pic>
      <p:sp>
        <p:nvSpPr>
          <p:cNvPr id="21" name="TextBox 20"/>
          <p:cNvSpPr txBox="1"/>
          <p:nvPr/>
        </p:nvSpPr>
        <p:spPr>
          <a:xfrm>
            <a:off x="2392596" y="5498859"/>
            <a:ext cx="1555186" cy="369332"/>
          </a:xfrm>
          <a:prstGeom prst="rect">
            <a:avLst/>
          </a:prstGeom>
          <a:noFill/>
        </p:spPr>
        <p:txBody>
          <a:bodyPr wrap="square" rtlCol="0">
            <a:spAutoFit/>
          </a:bodyPr>
          <a:lstStyle/>
          <a:p>
            <a:pPr algn="ctr"/>
            <a:r>
              <a:rPr lang="en-US" dirty="0" smtClean="0">
                <a:solidFill>
                  <a:srgbClr val="FF0000"/>
                </a:solidFill>
                <a:latin typeface="Tw Cen MT Condensed" panose="020B0606020104020203" pitchFamily="34" charset="0"/>
              </a:rPr>
              <a:t>Chris’s Home</a:t>
            </a:r>
            <a:endParaRPr lang="en-US" dirty="0">
              <a:solidFill>
                <a:srgbClr val="FF0000"/>
              </a:solidFill>
              <a:latin typeface="Tw Cen MT Condensed" panose="020B0606020104020203" pitchFamily="34" charset="0"/>
            </a:endParaRPr>
          </a:p>
        </p:txBody>
      </p:sp>
      <p:grpSp>
        <p:nvGrpSpPr>
          <p:cNvPr id="4" name="Group 3"/>
          <p:cNvGrpSpPr/>
          <p:nvPr/>
        </p:nvGrpSpPr>
        <p:grpSpPr>
          <a:xfrm>
            <a:off x="7209461" y="1976426"/>
            <a:ext cx="1688728" cy="2073675"/>
            <a:chOff x="8512641" y="2832838"/>
            <a:chExt cx="1688728" cy="2073675"/>
          </a:xfrm>
        </p:grpSpPr>
        <p:pic>
          <p:nvPicPr>
            <p:cNvPr id="15" name="Picture 14"/>
            <p:cNvPicPr>
              <a:picLocks noChangeAspect="1"/>
            </p:cNvPicPr>
            <p:nvPr/>
          </p:nvPicPr>
          <p:blipFill>
            <a:blip r:embed="rId5"/>
            <a:stretch>
              <a:fillRect/>
            </a:stretch>
          </p:blipFill>
          <p:spPr>
            <a:xfrm>
              <a:off x="8512641" y="3131280"/>
              <a:ext cx="1688728" cy="1775233"/>
            </a:xfrm>
            <a:prstGeom prst="rect">
              <a:avLst/>
            </a:prstGeom>
          </p:spPr>
        </p:pic>
        <p:sp>
          <p:nvSpPr>
            <p:cNvPr id="24" name="TextBox 23"/>
            <p:cNvSpPr txBox="1"/>
            <p:nvPr/>
          </p:nvSpPr>
          <p:spPr>
            <a:xfrm>
              <a:off x="8905986" y="2832838"/>
              <a:ext cx="902042" cy="369332"/>
            </a:xfrm>
            <a:prstGeom prst="rect">
              <a:avLst/>
            </a:prstGeom>
            <a:noFill/>
          </p:spPr>
          <p:txBody>
            <a:bodyPr wrap="none" rtlCol="0">
              <a:spAutoFit/>
            </a:bodyPr>
            <a:lstStyle/>
            <a:p>
              <a:pPr algn="ctr"/>
              <a:r>
                <a:rPr lang="en-US" dirty="0" smtClean="0">
                  <a:solidFill>
                    <a:schemeClr val="accent1">
                      <a:lumMod val="75000"/>
                    </a:schemeClr>
                  </a:solidFill>
                  <a:latin typeface="Tw Cen MT Condensed" panose="020B0606020104020203" pitchFamily="34" charset="0"/>
                </a:rPr>
                <a:t>Jacqueline</a:t>
              </a:r>
              <a:endParaRPr lang="en-US" dirty="0">
                <a:solidFill>
                  <a:schemeClr val="accent1">
                    <a:lumMod val="75000"/>
                  </a:schemeClr>
                </a:solidFill>
                <a:latin typeface="Tw Cen MT Condensed" panose="020B0606020104020203" pitchFamily="34" charset="0"/>
              </a:endParaRPr>
            </a:p>
          </p:txBody>
        </p:sp>
      </p:grpSp>
      <p:sp>
        <p:nvSpPr>
          <p:cNvPr id="46" name="Rectangle 45"/>
          <p:cNvSpPr/>
          <p:nvPr/>
        </p:nvSpPr>
        <p:spPr>
          <a:xfrm>
            <a:off x="2298667" y="2007956"/>
            <a:ext cx="1775028" cy="38602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32777" y="1300468"/>
            <a:ext cx="6670968" cy="369332"/>
          </a:xfrm>
          <a:prstGeom prst="rect">
            <a:avLst/>
          </a:prstGeom>
          <a:noFill/>
        </p:spPr>
        <p:txBody>
          <a:bodyPr wrap="square" rtlCol="0">
            <a:spAutoFit/>
          </a:bodyPr>
          <a:lstStyle/>
          <a:p>
            <a:r>
              <a:rPr lang="en-US" dirty="0" smtClean="0"/>
              <a:t>At the trustee sale, 1 of 3 things will likely happen</a:t>
            </a:r>
            <a:endParaRPr lang="en-US" dirty="0"/>
          </a:p>
        </p:txBody>
      </p:sp>
      <p:sp>
        <p:nvSpPr>
          <p:cNvPr id="17" name="TextBox 16"/>
          <p:cNvSpPr txBox="1"/>
          <p:nvPr/>
        </p:nvSpPr>
        <p:spPr>
          <a:xfrm>
            <a:off x="4822946" y="4166563"/>
            <a:ext cx="6670968" cy="646331"/>
          </a:xfrm>
          <a:prstGeom prst="rect">
            <a:avLst/>
          </a:prstGeom>
          <a:noFill/>
        </p:spPr>
        <p:txBody>
          <a:bodyPr wrap="square" rtlCol="0">
            <a:spAutoFit/>
          </a:bodyPr>
          <a:lstStyle/>
          <a:p>
            <a:r>
              <a:rPr lang="en-US" dirty="0" smtClean="0"/>
              <a:t>1) Chris somehow comes up with the money needed to pay off Jacqueline completely (the entire unpaid balance plus fees)</a:t>
            </a:r>
            <a:endParaRPr lang="en-US" dirty="0"/>
          </a:p>
        </p:txBody>
      </p:sp>
      <p:sp>
        <p:nvSpPr>
          <p:cNvPr id="18" name="TextBox 17"/>
          <p:cNvSpPr txBox="1"/>
          <p:nvPr/>
        </p:nvSpPr>
        <p:spPr>
          <a:xfrm>
            <a:off x="4827866" y="4894163"/>
            <a:ext cx="6670968" cy="369332"/>
          </a:xfrm>
          <a:prstGeom prst="rect">
            <a:avLst/>
          </a:prstGeom>
          <a:noFill/>
        </p:spPr>
        <p:txBody>
          <a:bodyPr wrap="square" rtlCol="0">
            <a:spAutoFit/>
          </a:bodyPr>
          <a:lstStyle/>
          <a:p>
            <a:r>
              <a:rPr lang="en-US" dirty="0" smtClean="0"/>
              <a:t>2</a:t>
            </a:r>
            <a:r>
              <a:rPr lang="en-US" dirty="0"/>
              <a:t>) If there are no bidders, Jacqueline takes back the </a:t>
            </a:r>
            <a:r>
              <a:rPr lang="en-US" dirty="0" smtClean="0"/>
              <a:t>property*</a:t>
            </a:r>
            <a:endParaRPr lang="en-US" dirty="0"/>
          </a:p>
        </p:txBody>
      </p:sp>
      <p:sp>
        <p:nvSpPr>
          <p:cNvPr id="20" name="TextBox 19"/>
          <p:cNvSpPr txBox="1"/>
          <p:nvPr/>
        </p:nvSpPr>
        <p:spPr>
          <a:xfrm>
            <a:off x="4818036" y="5444769"/>
            <a:ext cx="6670968" cy="369332"/>
          </a:xfrm>
          <a:prstGeom prst="rect">
            <a:avLst/>
          </a:prstGeom>
          <a:noFill/>
        </p:spPr>
        <p:txBody>
          <a:bodyPr wrap="square" rtlCol="0">
            <a:spAutoFit/>
          </a:bodyPr>
          <a:lstStyle/>
          <a:p>
            <a:r>
              <a:rPr lang="en-US" dirty="0" smtClean="0"/>
              <a:t>3) The winning bidder buys Chris’s home* </a:t>
            </a:r>
            <a:endParaRPr lang="en-US" dirty="0"/>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900" y="3484198"/>
            <a:ext cx="995764" cy="453875"/>
          </a:xfrm>
          <a:prstGeom prst="rect">
            <a:avLst/>
          </a:prstGeom>
        </p:spPr>
      </p:pic>
      <p:pic>
        <p:nvPicPr>
          <p:cNvPr id="22" name="Picture 21"/>
          <p:cNvPicPr>
            <a:picLocks noChangeAspect="1"/>
          </p:cNvPicPr>
          <p:nvPr/>
        </p:nvPicPr>
        <p:blipFill>
          <a:blip r:embed="rId7"/>
          <a:stretch>
            <a:fillRect/>
          </a:stretch>
        </p:blipFill>
        <p:spPr>
          <a:xfrm>
            <a:off x="2806080" y="2552467"/>
            <a:ext cx="915839" cy="1098399"/>
          </a:xfrm>
          <a:prstGeom prst="rect">
            <a:avLst/>
          </a:prstGeom>
          <a:ln>
            <a:noFill/>
          </a:ln>
        </p:spPr>
      </p:pic>
    </p:spTree>
    <p:extLst>
      <p:ext uri="{BB962C8B-B14F-4D97-AF65-F5344CB8AC3E}">
        <p14:creationId xmlns:p14="http://schemas.microsoft.com/office/powerpoint/2010/main" val="9566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42" presetClass="path" presetSubtype="0" accel="50000" decel="50000" fill="hold" nodeType="afterEffect">
                                  <p:stCondLst>
                                    <p:cond delay="0"/>
                                  </p:stCondLst>
                                  <p:childTnLst>
                                    <p:animMotion origin="layout" path="M 2.08333E-6 -3.7037E-6 L 0.33554 -0.07754 " pathEditMode="relative" rAng="0" ptsTypes="AA">
                                      <p:cBhvr>
                                        <p:cTn id="23" dur="2000" fill="hold"/>
                                        <p:tgtEl>
                                          <p:spTgt spid="23"/>
                                        </p:tgtEl>
                                        <p:attrNameLst>
                                          <p:attrName>ppt_x</p:attrName>
                                          <p:attrName>ppt_y</p:attrName>
                                        </p:attrNameLst>
                                      </p:cBhvr>
                                      <p:rCtr x="16771" y="-3889"/>
                                    </p:animMotion>
                                  </p:childTnLst>
                                  <p:subTnLst>
                                    <p:set>
                                      <p:cBhvr override="childStyle">
                                        <p:cTn dur="1" fill="hold" display="0" masterRel="sameClick" afterEffect="1">
                                          <p:stCondLst>
                                            <p:cond evt="end" delay="0">
                                              <p:tn val="22"/>
                                            </p:cond>
                                          </p:stCondLst>
                                        </p:cTn>
                                        <p:tgtEl>
                                          <p:spTgt spid="2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4" presetClass="exit" presetSubtype="10" fill="hold" nodeType="afterEffect">
                                  <p:stCondLst>
                                    <p:cond delay="0"/>
                                  </p:stCondLst>
                                  <p:childTnLst>
                                    <p:animEffect transition="out" filter="randombar(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1500"/>
                            </p:stCondLst>
                            <p:childTnLst>
                              <p:par>
                                <p:cTn id="36" presetID="42" presetClass="path" presetSubtype="0" accel="50000" decel="50000" fill="remove" nodeType="afterEffect">
                                  <p:stCondLst>
                                    <p:cond delay="0"/>
                                  </p:stCondLst>
                                  <p:childTnLst>
                                    <p:animMotion origin="layout" path="M 3.125E-6 -1.85185E-6 L -0.39805 0.0007 " pathEditMode="relative" rAng="0" ptsTypes="AA">
                                      <p:cBhvr>
                                        <p:cTn id="37" dur="2000" fill="hold"/>
                                        <p:tgtEl>
                                          <p:spTgt spid="4"/>
                                        </p:tgtEl>
                                        <p:attrNameLst>
                                          <p:attrName>ppt_x</p:attrName>
                                          <p:attrName>ppt_y</p:attrName>
                                        </p:attrNameLst>
                                      </p:cBhvr>
                                      <p:rCtr x="-19909" y="23"/>
                                    </p:animMotion>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B51A1E-902D-48AF-9020-955120F399B6}" type="slidenum">
              <a:rPr lang="en-ZA" smtClean="0"/>
              <a:pPr/>
              <a:t>23</a:t>
            </a:fld>
            <a:endParaRPr lang="en-ZA" dirty="0"/>
          </a:p>
        </p:txBody>
      </p:sp>
      <p:sp>
        <p:nvSpPr>
          <p:cNvPr id="4" name="Title 3"/>
          <p:cNvSpPr>
            <a:spLocks noGrp="1"/>
          </p:cNvSpPr>
          <p:nvPr>
            <p:ph type="ctrTitle"/>
          </p:nvPr>
        </p:nvSpPr>
        <p:spPr/>
        <p:txBody>
          <a:bodyPr/>
          <a:lstStyle/>
          <a:p>
            <a:r>
              <a:rPr lang="en-US" sz="5400" dirty="0" smtClean="0"/>
              <a:t>Actual NPN Investing Examples</a:t>
            </a:r>
            <a:endParaRPr lang="en-US" sz="5400" dirty="0"/>
          </a:p>
        </p:txBody>
      </p:sp>
      <p:sp>
        <p:nvSpPr>
          <p:cNvPr id="5" name="Text Placeholder 4"/>
          <p:cNvSpPr>
            <a:spLocks noGrp="1"/>
          </p:cNvSpPr>
          <p:nvPr>
            <p:ph type="body" sz="quarter" idx="13"/>
          </p:nvPr>
        </p:nvSpPr>
        <p:spPr/>
        <p:txBody>
          <a:bodyPr/>
          <a:lstStyle/>
          <a:p>
            <a:r>
              <a:rPr lang="en-US" dirty="0" smtClean="0"/>
              <a:t>Examples from Fellow Investors</a:t>
            </a:r>
          </a:p>
          <a:p>
            <a:r>
              <a:rPr lang="en-US" dirty="0" smtClean="0"/>
              <a:t>My First 2 Deals</a:t>
            </a:r>
            <a:endParaRPr lang="en-US" dirty="0"/>
          </a:p>
        </p:txBody>
      </p:sp>
    </p:spTree>
    <p:extLst>
      <p:ext uri="{BB962C8B-B14F-4D97-AF65-F5344CB8AC3E}">
        <p14:creationId xmlns:p14="http://schemas.microsoft.com/office/powerpoint/2010/main" val="3981353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NPN Investing Examples</a:t>
            </a:r>
            <a:endParaRPr lang="en-US" dirty="0"/>
          </a:p>
        </p:txBody>
      </p:sp>
      <p:sp>
        <p:nvSpPr>
          <p:cNvPr id="3" name="Text Placeholder 2"/>
          <p:cNvSpPr>
            <a:spLocks noGrp="1"/>
          </p:cNvSpPr>
          <p:nvPr>
            <p:ph type="body" sz="quarter" idx="32"/>
          </p:nvPr>
        </p:nvSpPr>
        <p:spPr/>
        <p:txBody>
          <a:bodyPr/>
          <a:lstStyle/>
          <a:p>
            <a:r>
              <a:rPr lang="en-US" dirty="0" smtClean="0"/>
              <a:t>Fellow Note Investor Example</a:t>
            </a:r>
            <a:endParaRPr lang="en-US" dirty="0"/>
          </a:p>
        </p:txBody>
      </p:sp>
      <p:sp>
        <p:nvSpPr>
          <p:cNvPr id="5" name="Text Placeholder 4"/>
          <p:cNvSpPr>
            <a:spLocks noGrp="1"/>
          </p:cNvSpPr>
          <p:nvPr>
            <p:ph type="body" sz="quarter" idx="12"/>
          </p:nvPr>
        </p:nvSpPr>
        <p:spPr/>
        <p:txBody>
          <a:bodyPr/>
          <a:lstStyle/>
          <a:p>
            <a:r>
              <a:rPr lang="en-US" dirty="0" smtClean="0"/>
              <a:t>SFR in </a:t>
            </a:r>
            <a:r>
              <a:rPr lang="en-US" dirty="0" err="1" smtClean="0"/>
              <a:t>Fairgrove</a:t>
            </a:r>
            <a:r>
              <a:rPr lang="en-US" dirty="0" smtClean="0"/>
              <a:t>, MI</a:t>
            </a:r>
          </a:p>
          <a:p>
            <a:r>
              <a:rPr lang="en-US" dirty="0" smtClean="0"/>
              <a:t>The investor bought the note for </a:t>
            </a:r>
            <a:r>
              <a:rPr lang="en-US" dirty="0" smtClean="0">
                <a:solidFill>
                  <a:schemeClr val="accent2"/>
                </a:solidFill>
              </a:rPr>
              <a:t>$19K</a:t>
            </a:r>
            <a:r>
              <a:rPr lang="en-US" dirty="0" smtClean="0"/>
              <a:t>, expenses were </a:t>
            </a:r>
            <a:r>
              <a:rPr lang="en-US" dirty="0" smtClean="0">
                <a:solidFill>
                  <a:schemeClr val="accent2"/>
                </a:solidFill>
              </a:rPr>
              <a:t>$7K</a:t>
            </a:r>
            <a:r>
              <a:rPr lang="en-US" dirty="0"/>
              <a:t> , </a:t>
            </a:r>
            <a:r>
              <a:rPr lang="en-US" dirty="0" smtClean="0"/>
              <a:t>taxes were </a:t>
            </a:r>
            <a:r>
              <a:rPr lang="en-US" dirty="0" smtClean="0">
                <a:solidFill>
                  <a:schemeClr val="accent2"/>
                </a:solidFill>
              </a:rPr>
              <a:t>$4K</a:t>
            </a:r>
            <a:r>
              <a:rPr lang="en-US" dirty="0"/>
              <a:t> , </a:t>
            </a:r>
            <a:r>
              <a:rPr lang="en-US" dirty="0" smtClean="0"/>
              <a:t>rehab was </a:t>
            </a:r>
            <a:r>
              <a:rPr lang="en-US" dirty="0" smtClean="0">
                <a:solidFill>
                  <a:schemeClr val="accent2"/>
                </a:solidFill>
              </a:rPr>
              <a:t>$4K</a:t>
            </a:r>
            <a:r>
              <a:rPr lang="en-US" dirty="0" smtClean="0"/>
              <a:t>.</a:t>
            </a:r>
          </a:p>
          <a:p>
            <a:r>
              <a:rPr lang="en-US" dirty="0" smtClean="0">
                <a:solidFill>
                  <a:schemeClr val="accent2"/>
                </a:solidFill>
              </a:rPr>
              <a:t>All-in Cost = $34K</a:t>
            </a:r>
          </a:p>
          <a:p>
            <a:endParaRPr lang="en-US" dirty="0"/>
          </a:p>
          <a:p>
            <a:r>
              <a:rPr lang="en-US" dirty="0" smtClean="0"/>
              <a:t>As-is value was </a:t>
            </a:r>
            <a:r>
              <a:rPr lang="en-US" dirty="0" smtClean="0">
                <a:solidFill>
                  <a:schemeClr val="accent5"/>
                </a:solidFill>
              </a:rPr>
              <a:t>$60K</a:t>
            </a:r>
            <a:r>
              <a:rPr lang="en-US" dirty="0" smtClean="0"/>
              <a:t>, ARV was </a:t>
            </a:r>
            <a:r>
              <a:rPr lang="en-US" dirty="0" smtClean="0">
                <a:solidFill>
                  <a:schemeClr val="accent5"/>
                </a:solidFill>
              </a:rPr>
              <a:t>$120K</a:t>
            </a:r>
          </a:p>
          <a:p>
            <a:endParaRPr lang="en-US" dirty="0"/>
          </a:p>
          <a:p>
            <a:r>
              <a:rPr lang="en-US" dirty="0" smtClean="0"/>
              <a:t>Home was </a:t>
            </a:r>
            <a:r>
              <a:rPr lang="en-US" dirty="0" err="1" smtClean="0"/>
              <a:t>FC’ed</a:t>
            </a:r>
            <a:r>
              <a:rPr lang="en-US" dirty="0" smtClean="0"/>
              <a:t> and became REO 6 </a:t>
            </a:r>
            <a:r>
              <a:rPr lang="en-US" dirty="0" err="1" smtClean="0"/>
              <a:t>mos</a:t>
            </a:r>
            <a:r>
              <a:rPr lang="en-US" dirty="0" smtClean="0"/>
              <a:t> after note purchase. The investor did not do much rehab here, just taking care of the most critical items to encourage a sale</a:t>
            </a:r>
          </a:p>
          <a:p>
            <a:r>
              <a:rPr lang="en-US" dirty="0" smtClean="0"/>
              <a:t> After a year, the home sold for </a:t>
            </a:r>
            <a:r>
              <a:rPr lang="en-US" b="1" dirty="0" smtClean="0"/>
              <a:t>$60K </a:t>
            </a:r>
            <a:r>
              <a:rPr lang="en-US" dirty="0" smtClean="0"/>
              <a:t>on a 30 year land contract/contract for deed (9% interest rate)</a:t>
            </a:r>
            <a:endParaRPr lang="en-US" b="1" dirty="0"/>
          </a:p>
        </p:txBody>
      </p:sp>
      <p:sp>
        <p:nvSpPr>
          <p:cNvPr id="7" name="Slide Number Placeholder 6"/>
          <p:cNvSpPr>
            <a:spLocks noGrp="1"/>
          </p:cNvSpPr>
          <p:nvPr>
            <p:ph type="sldNum" sz="quarter" idx="33"/>
          </p:nvPr>
        </p:nvSpPr>
        <p:spPr/>
        <p:txBody>
          <a:bodyPr/>
          <a:lstStyle/>
          <a:p>
            <a:fld id="{19B51A1E-902D-48AF-9020-955120F399B6}" type="slidenum">
              <a:rPr lang="en-ZA" smtClean="0"/>
              <a:pPr/>
              <a:t>24</a:t>
            </a:fld>
            <a:endParaRPr lang="en-ZA" dirty="0"/>
          </a:p>
        </p:txBody>
      </p:sp>
      <p:pic>
        <p:nvPicPr>
          <p:cNvPr id="10" name="Content Placeholder 9">
            <a:extLst>
              <a:ext uri="{FF2B5EF4-FFF2-40B4-BE49-F238E27FC236}">
                <a16:creationId xmlns:a16="http://schemas.microsoft.com/office/drawing/2014/main" xmlns="" id="{2838ED7C-1586-496D-B871-51A58DBC00EB}"/>
              </a:ext>
            </a:extLst>
          </p:cNvPr>
          <p:cNvPicPr>
            <a:picLocks noGrp="1" noChangeAspect="1"/>
          </p:cNvPicPr>
          <p:nvPr>
            <p:ph sz="half" idx="1"/>
          </p:nvPr>
        </p:nvPicPr>
        <p:blipFill>
          <a:blip r:embed="rId2"/>
          <a:stretch>
            <a:fillRect/>
          </a:stretch>
        </p:blipFill>
        <p:spPr>
          <a:xfrm>
            <a:off x="431800" y="1533768"/>
            <a:ext cx="5472113" cy="41040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753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NPN Investing Examples</a:t>
            </a:r>
            <a:endParaRPr lang="en-US" dirty="0"/>
          </a:p>
        </p:txBody>
      </p:sp>
      <p:sp>
        <p:nvSpPr>
          <p:cNvPr id="3" name="Text Placeholder 2"/>
          <p:cNvSpPr>
            <a:spLocks noGrp="1"/>
          </p:cNvSpPr>
          <p:nvPr>
            <p:ph type="body" sz="quarter" idx="32"/>
          </p:nvPr>
        </p:nvSpPr>
        <p:spPr/>
        <p:txBody>
          <a:bodyPr/>
          <a:lstStyle/>
          <a:p>
            <a:r>
              <a:rPr lang="en-US" dirty="0" smtClean="0"/>
              <a:t>Fellow Note Investor Example</a:t>
            </a:r>
            <a:endParaRPr lang="en-US" dirty="0"/>
          </a:p>
        </p:txBody>
      </p:sp>
      <p:pic>
        <p:nvPicPr>
          <p:cNvPr id="8" name="Content Placeholder 7"/>
          <p:cNvPicPr>
            <a:picLocks noGrp="1" noChangeAspect="1"/>
          </p:cNvPicPr>
          <p:nvPr>
            <p:ph sz="half" idx="1"/>
          </p:nvPr>
        </p:nvPicPr>
        <p:blipFill rotWithShape="1">
          <a:blip r:embed="rId2"/>
          <a:srcRect l="2014" t="2398" r="2208" b="25141"/>
          <a:stretch/>
        </p:blipFill>
        <p:spPr>
          <a:xfrm>
            <a:off x="1017638" y="1607570"/>
            <a:ext cx="4291781" cy="2831692"/>
          </a:xfrm>
          <a:prstGeom prst="rect">
            <a:avLst/>
          </a:prstGeom>
          <a:effectLst>
            <a:outerShdw blurRad="50800" dist="38100" dir="2700000" algn="tl" rotWithShape="0">
              <a:prstClr val="black">
                <a:alpha val="40000"/>
              </a:prstClr>
            </a:outerShdw>
          </a:effectLst>
        </p:spPr>
      </p:pic>
      <p:sp>
        <p:nvSpPr>
          <p:cNvPr id="5" name="Text Placeholder 4"/>
          <p:cNvSpPr>
            <a:spLocks noGrp="1"/>
          </p:cNvSpPr>
          <p:nvPr>
            <p:ph type="body" sz="quarter" idx="12"/>
          </p:nvPr>
        </p:nvSpPr>
        <p:spPr/>
        <p:txBody>
          <a:bodyPr/>
          <a:lstStyle/>
          <a:p>
            <a:r>
              <a:rPr lang="en-US" dirty="0" smtClean="0"/>
              <a:t>Mobile Home in Louisburg, NC</a:t>
            </a:r>
          </a:p>
          <a:p>
            <a:r>
              <a:rPr lang="en-US" dirty="0" smtClean="0"/>
              <a:t>The investor bought the note for </a:t>
            </a:r>
            <a:r>
              <a:rPr lang="en-US" dirty="0" smtClean="0">
                <a:solidFill>
                  <a:schemeClr val="accent2"/>
                </a:solidFill>
              </a:rPr>
              <a:t>$4K</a:t>
            </a:r>
            <a:r>
              <a:rPr lang="en-US" dirty="0" smtClean="0"/>
              <a:t>, expenses were </a:t>
            </a:r>
            <a:r>
              <a:rPr lang="en-US" dirty="0" smtClean="0">
                <a:solidFill>
                  <a:schemeClr val="accent2"/>
                </a:solidFill>
              </a:rPr>
              <a:t>$2K</a:t>
            </a:r>
            <a:r>
              <a:rPr lang="en-US" dirty="0" smtClean="0"/>
              <a:t>.</a:t>
            </a:r>
          </a:p>
          <a:p>
            <a:r>
              <a:rPr lang="en-US" dirty="0" smtClean="0">
                <a:solidFill>
                  <a:schemeClr val="accent2"/>
                </a:solidFill>
              </a:rPr>
              <a:t>All-in Cost = $6K</a:t>
            </a:r>
          </a:p>
          <a:p>
            <a:endParaRPr lang="en-US" dirty="0"/>
          </a:p>
          <a:p>
            <a:r>
              <a:rPr lang="en-US" dirty="0" smtClean="0"/>
              <a:t>As-is value was </a:t>
            </a:r>
            <a:r>
              <a:rPr lang="en-US" dirty="0" smtClean="0">
                <a:solidFill>
                  <a:schemeClr val="accent5"/>
                </a:solidFill>
              </a:rPr>
              <a:t>$40K</a:t>
            </a:r>
            <a:r>
              <a:rPr lang="en-US" dirty="0" smtClean="0"/>
              <a:t>, ARV was </a:t>
            </a:r>
            <a:r>
              <a:rPr lang="en-US" dirty="0" smtClean="0">
                <a:solidFill>
                  <a:schemeClr val="accent5"/>
                </a:solidFill>
              </a:rPr>
              <a:t>$70K</a:t>
            </a:r>
          </a:p>
          <a:p>
            <a:endParaRPr lang="en-US" dirty="0"/>
          </a:p>
          <a:p>
            <a:r>
              <a:rPr lang="en-US" dirty="0" smtClean="0"/>
              <a:t>Before the investor could foreclose, the borrower sent a full payoff of </a:t>
            </a:r>
            <a:r>
              <a:rPr lang="en-US" b="1" dirty="0" smtClean="0"/>
              <a:t>$12.5K</a:t>
            </a:r>
            <a:r>
              <a:rPr lang="en-US" dirty="0" smtClean="0"/>
              <a:t>, resulting in a total ROI of </a:t>
            </a:r>
            <a:r>
              <a:rPr lang="en-US" b="1" dirty="0" smtClean="0"/>
              <a:t>100% in 4 months</a:t>
            </a:r>
            <a:endParaRPr lang="en-US" b="1" dirty="0"/>
          </a:p>
        </p:txBody>
      </p:sp>
      <p:sp>
        <p:nvSpPr>
          <p:cNvPr id="7" name="Slide Number Placeholder 6"/>
          <p:cNvSpPr>
            <a:spLocks noGrp="1"/>
          </p:cNvSpPr>
          <p:nvPr>
            <p:ph type="sldNum" sz="quarter" idx="33"/>
          </p:nvPr>
        </p:nvSpPr>
        <p:spPr/>
        <p:txBody>
          <a:bodyPr/>
          <a:lstStyle/>
          <a:p>
            <a:fld id="{19B51A1E-902D-48AF-9020-955120F399B6}" type="slidenum">
              <a:rPr lang="en-ZA" smtClean="0"/>
              <a:pPr/>
              <a:t>25</a:t>
            </a:fld>
            <a:endParaRPr lang="en-ZA" dirty="0"/>
          </a:p>
        </p:txBody>
      </p:sp>
    </p:spTree>
    <p:extLst>
      <p:ext uri="{BB962C8B-B14F-4D97-AF65-F5344CB8AC3E}">
        <p14:creationId xmlns:p14="http://schemas.microsoft.com/office/powerpoint/2010/main" val="2438895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NPN Investing Examples</a:t>
            </a:r>
            <a:endParaRPr lang="en-US" dirty="0"/>
          </a:p>
        </p:txBody>
      </p:sp>
      <p:sp>
        <p:nvSpPr>
          <p:cNvPr id="3" name="Text Placeholder 2"/>
          <p:cNvSpPr>
            <a:spLocks noGrp="1"/>
          </p:cNvSpPr>
          <p:nvPr>
            <p:ph type="body" sz="quarter" idx="32"/>
          </p:nvPr>
        </p:nvSpPr>
        <p:spPr/>
        <p:txBody>
          <a:bodyPr/>
          <a:lstStyle/>
          <a:p>
            <a:r>
              <a:rPr lang="en-US" dirty="0" smtClean="0"/>
              <a:t>Fellow Note Investor Example</a:t>
            </a:r>
            <a:endParaRPr lang="en-US" dirty="0"/>
          </a:p>
        </p:txBody>
      </p:sp>
      <p:sp>
        <p:nvSpPr>
          <p:cNvPr id="5" name="Text Placeholder 4"/>
          <p:cNvSpPr>
            <a:spLocks noGrp="1"/>
          </p:cNvSpPr>
          <p:nvPr>
            <p:ph type="body" sz="quarter" idx="12"/>
          </p:nvPr>
        </p:nvSpPr>
        <p:spPr/>
        <p:txBody>
          <a:bodyPr/>
          <a:lstStyle/>
          <a:p>
            <a:r>
              <a:rPr lang="en-US" dirty="0" smtClean="0"/>
              <a:t>Unoccupied SFR in Austell, GA (CFD)</a:t>
            </a:r>
          </a:p>
          <a:p>
            <a:r>
              <a:rPr lang="en-US" dirty="0" smtClean="0"/>
              <a:t>The investor bought the note for </a:t>
            </a:r>
            <a:r>
              <a:rPr lang="en-US" dirty="0" smtClean="0">
                <a:solidFill>
                  <a:schemeClr val="accent2"/>
                </a:solidFill>
              </a:rPr>
              <a:t>$16.5K</a:t>
            </a:r>
            <a:r>
              <a:rPr lang="en-US" dirty="0" smtClean="0"/>
              <a:t>, expenses were </a:t>
            </a:r>
            <a:r>
              <a:rPr lang="en-US" dirty="0" smtClean="0">
                <a:solidFill>
                  <a:schemeClr val="accent2"/>
                </a:solidFill>
              </a:rPr>
              <a:t>$5K</a:t>
            </a:r>
            <a:r>
              <a:rPr lang="en-US" dirty="0" smtClean="0"/>
              <a:t>.</a:t>
            </a:r>
          </a:p>
          <a:p>
            <a:r>
              <a:rPr lang="en-US" dirty="0" smtClean="0">
                <a:solidFill>
                  <a:schemeClr val="accent2"/>
                </a:solidFill>
              </a:rPr>
              <a:t>All-in Cost = $21.5K</a:t>
            </a:r>
          </a:p>
          <a:p>
            <a:endParaRPr lang="en-US" dirty="0"/>
          </a:p>
          <a:p>
            <a:r>
              <a:rPr lang="en-US" dirty="0" smtClean="0"/>
              <a:t>The only issue that cropped up on this one was the fact that it was in a flood zone. Held up closing for 2 months.</a:t>
            </a:r>
            <a:endParaRPr lang="en-US" dirty="0" smtClean="0">
              <a:solidFill>
                <a:schemeClr val="accent5"/>
              </a:solidFill>
            </a:endParaRPr>
          </a:p>
          <a:p>
            <a:endParaRPr lang="en-US" dirty="0"/>
          </a:p>
          <a:p>
            <a:r>
              <a:rPr lang="en-US" dirty="0" smtClean="0"/>
              <a:t>Here, the investor sold direct to an investor or to a handyman buyer for </a:t>
            </a:r>
            <a:r>
              <a:rPr lang="en-US" dirty="0" smtClean="0">
                <a:solidFill>
                  <a:schemeClr val="accent5"/>
                </a:solidFill>
              </a:rPr>
              <a:t>$52K cash</a:t>
            </a:r>
            <a:endParaRPr lang="en-US" b="1" dirty="0" smtClean="0">
              <a:solidFill>
                <a:schemeClr val="accent5"/>
              </a:solidFill>
            </a:endParaRPr>
          </a:p>
          <a:p>
            <a:r>
              <a:rPr lang="en-US" b="1" dirty="0" smtClean="0"/>
              <a:t>13 months from purchase to close – 146% ROI</a:t>
            </a:r>
            <a:endParaRPr lang="en-US" dirty="0" smtClean="0"/>
          </a:p>
        </p:txBody>
      </p:sp>
      <p:sp>
        <p:nvSpPr>
          <p:cNvPr id="7" name="Slide Number Placeholder 6"/>
          <p:cNvSpPr>
            <a:spLocks noGrp="1"/>
          </p:cNvSpPr>
          <p:nvPr>
            <p:ph type="sldNum" sz="quarter" idx="33"/>
          </p:nvPr>
        </p:nvSpPr>
        <p:spPr/>
        <p:txBody>
          <a:bodyPr/>
          <a:lstStyle/>
          <a:p>
            <a:fld id="{19B51A1E-902D-48AF-9020-955120F399B6}" type="slidenum">
              <a:rPr lang="en-ZA" smtClean="0"/>
              <a:pPr/>
              <a:t>26</a:t>
            </a:fld>
            <a:endParaRPr lang="en-ZA" dirty="0"/>
          </a:p>
        </p:txBody>
      </p:sp>
      <p:pic>
        <p:nvPicPr>
          <p:cNvPr id="1026" name="Picture 2" descr="https://lh3.googleusercontent.com/uuJYan0F71Egkz878j3LX7mztn5na_bPhCSYT5ajlP1PXvZpP8rLFDF0IeH5cAPAtwnfHWPMMkuOqAJ1nToY9sK2OFGn13CM-hu6CwufWAhm0G0w4ZetbIlcgmlvEcIvvKFpRdBgRC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31800" y="1563264"/>
            <a:ext cx="5472113" cy="41040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059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NPN Investing Examples</a:t>
            </a:r>
          </a:p>
        </p:txBody>
      </p:sp>
      <p:sp>
        <p:nvSpPr>
          <p:cNvPr id="3" name="Text Placeholder 2"/>
          <p:cNvSpPr>
            <a:spLocks noGrp="1"/>
          </p:cNvSpPr>
          <p:nvPr>
            <p:ph type="body" sz="quarter" idx="32"/>
          </p:nvPr>
        </p:nvSpPr>
        <p:spPr/>
        <p:txBody>
          <a:bodyPr/>
          <a:lstStyle/>
          <a:p>
            <a:r>
              <a:rPr lang="en-US" dirty="0" smtClean="0"/>
              <a:t>Terrence Note Deal #1</a:t>
            </a:r>
            <a:endParaRPr lang="en-US" dirty="0"/>
          </a:p>
        </p:txBody>
      </p:sp>
      <p:sp>
        <p:nvSpPr>
          <p:cNvPr id="4" name="Content Placeholder 3"/>
          <p:cNvSpPr>
            <a:spLocks noGrp="1"/>
          </p:cNvSpPr>
          <p:nvPr>
            <p:ph idx="1"/>
          </p:nvPr>
        </p:nvSpPr>
        <p:spPr>
          <a:xfrm>
            <a:off x="486703" y="1512000"/>
            <a:ext cx="7270949" cy="4679250"/>
          </a:xfrm>
        </p:spPr>
        <p:txBody>
          <a:bodyPr/>
          <a:lstStyle/>
          <a:p>
            <a:r>
              <a:rPr lang="en-US" dirty="0" smtClean="0"/>
              <a:t>2+1 900 sf home located in Houston, TX</a:t>
            </a:r>
          </a:p>
          <a:p>
            <a:r>
              <a:rPr lang="en-US" dirty="0"/>
              <a:t>Bought this note in May/June 2017 for </a:t>
            </a:r>
            <a:r>
              <a:rPr lang="en-US" dirty="0">
                <a:solidFill>
                  <a:schemeClr val="accent5"/>
                </a:solidFill>
              </a:rPr>
              <a:t>$</a:t>
            </a:r>
            <a:r>
              <a:rPr lang="en-US" dirty="0" smtClean="0">
                <a:solidFill>
                  <a:schemeClr val="accent5"/>
                </a:solidFill>
              </a:rPr>
              <a:t>3K </a:t>
            </a:r>
            <a:r>
              <a:rPr lang="en-US" dirty="0"/>
              <a:t>(UPB = $</a:t>
            </a:r>
            <a:r>
              <a:rPr lang="en-US" dirty="0" smtClean="0"/>
              <a:t>6K)</a:t>
            </a:r>
            <a:endParaRPr lang="en-US" dirty="0"/>
          </a:p>
          <a:p>
            <a:r>
              <a:rPr lang="en-US" dirty="0" smtClean="0"/>
              <a:t>Payments were around $350, But had been delinquent for 4 years</a:t>
            </a:r>
          </a:p>
          <a:p>
            <a:r>
              <a:rPr lang="en-US" dirty="0" smtClean="0"/>
              <a:t>The house was estimated to be worth </a:t>
            </a:r>
            <a:r>
              <a:rPr lang="en-US" dirty="0" smtClean="0">
                <a:solidFill>
                  <a:schemeClr val="accent3"/>
                </a:solidFill>
              </a:rPr>
              <a:t>$20-25K </a:t>
            </a:r>
            <a:r>
              <a:rPr lang="en-US" dirty="0" smtClean="0"/>
              <a:t>as-is</a:t>
            </a:r>
          </a:p>
          <a:p>
            <a:r>
              <a:rPr lang="en-US" dirty="0" smtClean="0"/>
              <a:t>Since this was in Texas (fast foreclosure state), the plan was to FC and resell as REO.. Get in, get out by year’s end</a:t>
            </a:r>
          </a:p>
          <a:p>
            <a:r>
              <a:rPr lang="en-US" dirty="0" smtClean="0"/>
              <a:t>My all-in cost was going to be around </a:t>
            </a:r>
            <a:r>
              <a:rPr lang="en-US" b="1" dirty="0" smtClean="0"/>
              <a:t>$11K</a:t>
            </a:r>
          </a:p>
          <a:p>
            <a:r>
              <a:rPr lang="en-US" dirty="0" smtClean="0"/>
              <a:t>My gross target profit was around </a:t>
            </a:r>
            <a:r>
              <a:rPr lang="en-US" b="1" dirty="0" smtClean="0"/>
              <a:t>$9-14K</a:t>
            </a:r>
            <a:r>
              <a:rPr lang="en-US" dirty="0" smtClean="0"/>
              <a:t>, or </a:t>
            </a:r>
            <a:r>
              <a:rPr lang="en-US" b="1" dirty="0" smtClean="0"/>
              <a:t>82% return</a:t>
            </a:r>
          </a:p>
          <a:p>
            <a:endParaRPr lang="en-US" dirty="0"/>
          </a:p>
          <a:p>
            <a:endParaRPr lang="en-US" dirty="0" smtClean="0"/>
          </a:p>
          <a:p>
            <a:pPr marL="0" indent="0">
              <a:buNone/>
            </a:pPr>
            <a:r>
              <a:rPr lang="en-US" sz="3200" b="1" dirty="0" smtClean="0"/>
              <a:t>BUT….</a:t>
            </a:r>
            <a:endParaRPr lang="en-US" b="1" dirty="0"/>
          </a:p>
        </p:txBody>
      </p:sp>
      <p:sp>
        <p:nvSpPr>
          <p:cNvPr id="6" name="Slide Number Placeholder 5"/>
          <p:cNvSpPr>
            <a:spLocks noGrp="1"/>
          </p:cNvSpPr>
          <p:nvPr>
            <p:ph type="sldNum" sz="quarter" idx="33"/>
          </p:nvPr>
        </p:nvSpPr>
        <p:spPr/>
        <p:txBody>
          <a:bodyPr/>
          <a:lstStyle/>
          <a:p>
            <a:fld id="{19B51A1E-902D-48AF-9020-955120F399B6}" type="slidenum">
              <a:rPr lang="en-ZA" smtClean="0"/>
              <a:pPr/>
              <a:t>27</a:t>
            </a:fld>
            <a:endParaRPr lang="en-ZA"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4281"/>
          <a:stretch/>
        </p:blipFill>
        <p:spPr>
          <a:xfrm>
            <a:off x="7926748" y="1525786"/>
            <a:ext cx="4049252" cy="3326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4722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NPN Investing Examples</a:t>
            </a:r>
          </a:p>
        </p:txBody>
      </p:sp>
      <p:sp>
        <p:nvSpPr>
          <p:cNvPr id="3" name="Text Placeholder 2"/>
          <p:cNvSpPr>
            <a:spLocks noGrp="1"/>
          </p:cNvSpPr>
          <p:nvPr>
            <p:ph type="body" sz="quarter" idx="32"/>
          </p:nvPr>
        </p:nvSpPr>
        <p:spPr/>
        <p:txBody>
          <a:bodyPr/>
          <a:lstStyle/>
          <a:p>
            <a:r>
              <a:rPr lang="en-US" dirty="0" smtClean="0"/>
              <a:t>Terrence Note Deal #1 – THE CHALLENGES</a:t>
            </a:r>
            <a:endParaRPr lang="en-US" dirty="0"/>
          </a:p>
        </p:txBody>
      </p:sp>
      <p:sp>
        <p:nvSpPr>
          <p:cNvPr id="4" name="Content Placeholder 3"/>
          <p:cNvSpPr>
            <a:spLocks noGrp="1"/>
          </p:cNvSpPr>
          <p:nvPr>
            <p:ph idx="1"/>
          </p:nvPr>
        </p:nvSpPr>
        <p:spPr>
          <a:xfrm>
            <a:off x="486703" y="1512000"/>
            <a:ext cx="7270949" cy="4679250"/>
          </a:xfrm>
        </p:spPr>
        <p:txBody>
          <a:bodyPr/>
          <a:lstStyle/>
          <a:p>
            <a:r>
              <a:rPr lang="en-US" dirty="0" smtClean="0"/>
              <a:t>Found out not long after I bought the note that both of the borrowers were DECEASED</a:t>
            </a:r>
          </a:p>
          <a:p>
            <a:pPr marL="619125" lvl="1" indent="-342900"/>
            <a:r>
              <a:rPr lang="en-US" dirty="0" smtClean="0"/>
              <a:t>Have to go thru the probate process – thru the courts</a:t>
            </a:r>
          </a:p>
          <a:p>
            <a:pPr marL="619125" lvl="1" indent="-342900"/>
            <a:r>
              <a:rPr lang="en-US" dirty="0" smtClean="0"/>
              <a:t>This process was estimated to take </a:t>
            </a:r>
            <a:r>
              <a:rPr lang="en-US" dirty="0" smtClean="0">
                <a:solidFill>
                  <a:schemeClr val="accent6"/>
                </a:solidFill>
              </a:rPr>
              <a:t>9-12 months </a:t>
            </a:r>
            <a:r>
              <a:rPr lang="en-US" dirty="0" smtClean="0"/>
              <a:t>at least</a:t>
            </a:r>
          </a:p>
          <a:p>
            <a:pPr marL="619125" lvl="1" indent="-342900"/>
            <a:r>
              <a:rPr lang="en-US" dirty="0" smtClean="0"/>
              <a:t>Probate =&gt; Longer court timeline =&gt; Higher Legal Costs</a:t>
            </a:r>
          </a:p>
          <a:p>
            <a:pPr marL="619125" lvl="1" indent="-342900"/>
            <a:r>
              <a:rPr lang="en-US" dirty="0" smtClean="0"/>
              <a:t>My estimated legal costs of </a:t>
            </a:r>
            <a:r>
              <a:rPr lang="en-US" dirty="0" smtClean="0">
                <a:solidFill>
                  <a:schemeClr val="accent2"/>
                </a:solidFill>
              </a:rPr>
              <a:t>$2500</a:t>
            </a:r>
            <a:r>
              <a:rPr lang="en-US" dirty="0" smtClean="0"/>
              <a:t> jumped to </a:t>
            </a:r>
            <a:r>
              <a:rPr lang="en-US" dirty="0" smtClean="0">
                <a:solidFill>
                  <a:schemeClr val="accent5"/>
                </a:solidFill>
              </a:rPr>
              <a:t>$8000</a:t>
            </a:r>
          </a:p>
          <a:p>
            <a:pPr marL="619125" lvl="1" indent="-342900"/>
            <a:r>
              <a:rPr lang="en-US" dirty="0" smtClean="0"/>
              <a:t>Because this cost/timeline was much larger than anticipated, I made the decision to get a JV partner to share the load.</a:t>
            </a:r>
          </a:p>
          <a:p>
            <a:r>
              <a:rPr lang="en-US" dirty="0" smtClean="0"/>
              <a:t>By the time the chain of title/note assignments was changed to reflect the new JV partner, something big showed up in Houston in late August 2017…</a:t>
            </a:r>
            <a:endParaRPr lang="en-US" dirty="0"/>
          </a:p>
        </p:txBody>
      </p:sp>
      <p:sp>
        <p:nvSpPr>
          <p:cNvPr id="6" name="Slide Number Placeholder 5"/>
          <p:cNvSpPr>
            <a:spLocks noGrp="1"/>
          </p:cNvSpPr>
          <p:nvPr>
            <p:ph type="sldNum" sz="quarter" idx="33"/>
          </p:nvPr>
        </p:nvSpPr>
        <p:spPr/>
        <p:txBody>
          <a:bodyPr/>
          <a:lstStyle/>
          <a:p>
            <a:fld id="{19B51A1E-902D-48AF-9020-955120F399B6}" type="slidenum">
              <a:rPr lang="en-ZA" smtClean="0"/>
              <a:pPr/>
              <a:t>28</a:t>
            </a:fld>
            <a:endParaRPr lang="en-ZA"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4281"/>
          <a:stretch/>
        </p:blipFill>
        <p:spPr>
          <a:xfrm>
            <a:off x="7926748" y="1525786"/>
            <a:ext cx="4049252" cy="3326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934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NPN Investing Examples</a:t>
            </a:r>
          </a:p>
        </p:txBody>
      </p:sp>
      <p:sp>
        <p:nvSpPr>
          <p:cNvPr id="3" name="Text Placeholder 2"/>
          <p:cNvSpPr>
            <a:spLocks noGrp="1"/>
          </p:cNvSpPr>
          <p:nvPr>
            <p:ph type="body" sz="quarter" idx="32"/>
          </p:nvPr>
        </p:nvSpPr>
        <p:spPr/>
        <p:txBody>
          <a:bodyPr/>
          <a:lstStyle/>
          <a:p>
            <a:r>
              <a:rPr lang="en-US" dirty="0" smtClean="0"/>
              <a:t>Terrence Note Deal #1 – </a:t>
            </a:r>
            <a:r>
              <a:rPr lang="en-US" b="1" dirty="0" smtClean="0"/>
              <a:t>Hurricane Harvey </a:t>
            </a:r>
            <a:r>
              <a:rPr lang="en-US" dirty="0" smtClean="0"/>
              <a:t>Hits Houston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800" y="1512000"/>
            <a:ext cx="4077704" cy="4679950"/>
          </a:xfrm>
          <a:effectLst>
            <a:outerShdw blurRad="50800" dist="38100" dir="2700000" algn="tl" rotWithShape="0">
              <a:prstClr val="black">
                <a:alpha val="40000"/>
              </a:prstClr>
            </a:outerShdw>
          </a:effectLst>
        </p:spPr>
      </p:pic>
      <p:sp>
        <p:nvSpPr>
          <p:cNvPr id="6" name="Slide Number Placeholder 5"/>
          <p:cNvSpPr>
            <a:spLocks noGrp="1"/>
          </p:cNvSpPr>
          <p:nvPr>
            <p:ph type="sldNum" sz="quarter" idx="33"/>
          </p:nvPr>
        </p:nvSpPr>
        <p:spPr/>
        <p:txBody>
          <a:bodyPr/>
          <a:lstStyle/>
          <a:p>
            <a:fld id="{19B51A1E-902D-48AF-9020-955120F399B6}" type="slidenum">
              <a:rPr lang="en-ZA" smtClean="0"/>
              <a:pPr/>
              <a:t>29</a:t>
            </a:fld>
            <a:endParaRPr lang="en-Z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818" y="1512000"/>
            <a:ext cx="7019923" cy="4679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469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a:xfrm>
            <a:off x="6235700" y="3146854"/>
            <a:ext cx="5956300" cy="1001938"/>
          </a:xfrm>
        </p:spPr>
        <p:txBody>
          <a:bodyPr/>
          <a:lstStyle/>
          <a:p>
            <a:r>
              <a:rPr lang="en-ZA" dirty="0" smtClean="0"/>
              <a:t>Introduction</a:t>
            </a:r>
            <a:endParaRPr lang="en-ZA" dirty="0"/>
          </a:p>
        </p:txBody>
      </p:sp>
      <p:sp>
        <p:nvSpPr>
          <p:cNvPr id="14" name="Text Placeholder 13">
            <a:extLst>
              <a:ext uri="{FF2B5EF4-FFF2-40B4-BE49-F238E27FC236}">
                <a16:creationId xmlns:a16="http://schemas.microsoft.com/office/drawing/2014/main" xmlns="" id="{F278402B-CA7D-4F5B-B3FA-ED74AB3CFB6C}"/>
              </a:ext>
            </a:extLst>
          </p:cNvPr>
          <p:cNvSpPr>
            <a:spLocks noGrp="1"/>
          </p:cNvSpPr>
          <p:nvPr>
            <p:ph type="body" sz="quarter" idx="13"/>
          </p:nvPr>
        </p:nvSpPr>
        <p:spPr/>
        <p:txBody>
          <a:bodyPr/>
          <a:lstStyle/>
          <a:p>
            <a:r>
              <a:rPr lang="en-ZA" dirty="0" smtClean="0"/>
              <a:t>Purpose of this Presentation, Who Am I?</a:t>
            </a:r>
            <a:endParaRPr lang="en-ZA" dirty="0"/>
          </a:p>
        </p:txBody>
      </p:sp>
      <p:sp>
        <p:nvSpPr>
          <p:cNvPr id="5" name="Slide Number Placeholder 4">
            <a:extLst>
              <a:ext uri="{FF2B5EF4-FFF2-40B4-BE49-F238E27FC236}">
                <a16:creationId xmlns:a16="http://schemas.microsoft.com/office/drawing/2014/main" xmlns="" id="{BDD5A594-D852-43BB-B591-E9D9027253BD}"/>
              </a:ext>
            </a:extLst>
          </p:cNvPr>
          <p:cNvSpPr>
            <a:spLocks noGrp="1"/>
          </p:cNvSpPr>
          <p:nvPr>
            <p:ph type="sldNum" sz="quarter" idx="12"/>
          </p:nvPr>
        </p:nvSpPr>
        <p:spPr/>
        <p:txBody>
          <a:bodyPr/>
          <a:lstStyle/>
          <a:p>
            <a:fld id="{19B51A1E-902D-48AF-9020-955120F399B6}" type="slidenum">
              <a:rPr lang="en-ZA" smtClean="0"/>
              <a:pPr/>
              <a:t>3</a:t>
            </a:fld>
            <a:endParaRPr lang="en-ZA" dirty="0"/>
          </a:p>
        </p:txBody>
      </p:sp>
    </p:spTree>
    <p:extLst>
      <p:ext uri="{BB962C8B-B14F-4D97-AF65-F5344CB8AC3E}">
        <p14:creationId xmlns:p14="http://schemas.microsoft.com/office/powerpoint/2010/main" val="4091674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NPN Investing Examples</a:t>
            </a:r>
          </a:p>
        </p:txBody>
      </p:sp>
      <p:sp>
        <p:nvSpPr>
          <p:cNvPr id="3" name="Text Placeholder 2"/>
          <p:cNvSpPr>
            <a:spLocks noGrp="1"/>
          </p:cNvSpPr>
          <p:nvPr>
            <p:ph type="body" sz="quarter" idx="32"/>
          </p:nvPr>
        </p:nvSpPr>
        <p:spPr/>
        <p:txBody>
          <a:bodyPr/>
          <a:lstStyle/>
          <a:p>
            <a:r>
              <a:rPr lang="en-US" dirty="0" smtClean="0"/>
              <a:t>Terrence Note Deal #1 – Hurricane Aftermath and Current Status</a:t>
            </a:r>
            <a:endParaRPr lang="en-US" dirty="0"/>
          </a:p>
        </p:txBody>
      </p:sp>
      <p:sp>
        <p:nvSpPr>
          <p:cNvPr id="4" name="Content Placeholder 3"/>
          <p:cNvSpPr>
            <a:spLocks noGrp="1"/>
          </p:cNvSpPr>
          <p:nvPr>
            <p:ph idx="1"/>
          </p:nvPr>
        </p:nvSpPr>
        <p:spPr>
          <a:xfrm>
            <a:off x="486703" y="1512000"/>
            <a:ext cx="7270949" cy="4679250"/>
          </a:xfrm>
        </p:spPr>
        <p:txBody>
          <a:bodyPr>
            <a:normAutofit lnSpcReduction="10000"/>
          </a:bodyPr>
          <a:lstStyle/>
          <a:p>
            <a:pPr marL="0" indent="0">
              <a:buNone/>
            </a:pPr>
            <a:r>
              <a:rPr lang="en-US" b="1" dirty="0" smtClean="0"/>
              <a:t>Insurance</a:t>
            </a:r>
          </a:p>
          <a:p>
            <a:r>
              <a:rPr lang="en-US" dirty="0" smtClean="0"/>
              <a:t>Unfortunately for us, we had not yet bought force place insurance to protect us in the event of a disaster. And once the hurricane was predicted to hit Houston, no further underwriting was allowed!</a:t>
            </a:r>
          </a:p>
          <a:p>
            <a:r>
              <a:rPr lang="en-US" dirty="0" smtClean="0"/>
              <a:t>Fortunately for us, the hurricane did not flood the section of Houston the property was located.  We found this out by sending a local investor to the house to check it out. We finally got insurance once underwriting began again.</a:t>
            </a:r>
          </a:p>
          <a:p>
            <a:pPr marL="0" indent="0">
              <a:buNone/>
            </a:pPr>
            <a:r>
              <a:rPr lang="en-US" b="1" dirty="0" smtClean="0"/>
              <a:t>Probate Legal</a:t>
            </a:r>
          </a:p>
          <a:p>
            <a:r>
              <a:rPr lang="en-US" dirty="0" smtClean="0"/>
              <a:t>Our legal team was located in Houston. Consequently, the entire matter got delayed by 1.5 to 2 months</a:t>
            </a:r>
            <a:endParaRPr lang="en-US" dirty="0"/>
          </a:p>
          <a:p>
            <a:pPr marL="0" indent="0">
              <a:buNone/>
            </a:pPr>
            <a:r>
              <a:rPr lang="en-US" b="1" dirty="0" smtClean="0"/>
              <a:t>Current Status</a:t>
            </a:r>
            <a:endParaRPr lang="en-US" dirty="0" smtClean="0"/>
          </a:p>
          <a:p>
            <a:r>
              <a:rPr lang="en-US" dirty="0" smtClean="0"/>
              <a:t>As of June 2018, the probate portion is winding down.  Should be done in a few months. Once probate is complete, foreclosure process can begin.</a:t>
            </a:r>
          </a:p>
          <a:p>
            <a:r>
              <a:rPr lang="en-US" dirty="0" smtClean="0"/>
              <a:t>The prospects for profit are still good. It will just take a bit longer to get it.</a:t>
            </a:r>
            <a:endParaRPr lang="en-US" dirty="0"/>
          </a:p>
        </p:txBody>
      </p:sp>
      <p:sp>
        <p:nvSpPr>
          <p:cNvPr id="6" name="Slide Number Placeholder 5"/>
          <p:cNvSpPr>
            <a:spLocks noGrp="1"/>
          </p:cNvSpPr>
          <p:nvPr>
            <p:ph type="sldNum" sz="quarter" idx="33"/>
          </p:nvPr>
        </p:nvSpPr>
        <p:spPr/>
        <p:txBody>
          <a:bodyPr/>
          <a:lstStyle/>
          <a:p>
            <a:fld id="{19B51A1E-902D-48AF-9020-955120F399B6}" type="slidenum">
              <a:rPr lang="en-ZA" smtClean="0"/>
              <a:pPr/>
              <a:t>30</a:t>
            </a:fld>
            <a:endParaRPr lang="en-ZA"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4281"/>
          <a:stretch/>
        </p:blipFill>
        <p:spPr>
          <a:xfrm>
            <a:off x="7926748" y="1525786"/>
            <a:ext cx="4049252" cy="3326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8876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NPN Investing Examples</a:t>
            </a:r>
            <a:endParaRPr lang="en-US" dirty="0"/>
          </a:p>
        </p:txBody>
      </p:sp>
      <p:sp>
        <p:nvSpPr>
          <p:cNvPr id="3" name="Text Placeholder 2"/>
          <p:cNvSpPr>
            <a:spLocks noGrp="1"/>
          </p:cNvSpPr>
          <p:nvPr>
            <p:ph type="body" sz="quarter" idx="32"/>
          </p:nvPr>
        </p:nvSpPr>
        <p:spPr/>
        <p:txBody>
          <a:bodyPr/>
          <a:lstStyle/>
          <a:p>
            <a:r>
              <a:rPr lang="en-US" dirty="0" smtClean="0"/>
              <a:t>Terrence Note Deal #2</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86552" y="2418735"/>
            <a:ext cx="4089448" cy="2339734"/>
          </a:xfrm>
        </p:spPr>
      </p:pic>
      <p:sp>
        <p:nvSpPr>
          <p:cNvPr id="6" name="Slide Number Placeholder 5"/>
          <p:cNvSpPr>
            <a:spLocks noGrp="1"/>
          </p:cNvSpPr>
          <p:nvPr>
            <p:ph type="sldNum" sz="quarter" idx="33"/>
          </p:nvPr>
        </p:nvSpPr>
        <p:spPr/>
        <p:txBody>
          <a:bodyPr/>
          <a:lstStyle/>
          <a:p>
            <a:fld id="{19B51A1E-902D-48AF-9020-955120F399B6}" type="slidenum">
              <a:rPr lang="en-ZA" smtClean="0"/>
              <a:pPr/>
              <a:t>31</a:t>
            </a:fld>
            <a:endParaRPr lang="en-ZA" dirty="0"/>
          </a:p>
        </p:txBody>
      </p:sp>
      <p:sp>
        <p:nvSpPr>
          <p:cNvPr id="10" name="Content Placeholder 3"/>
          <p:cNvSpPr txBox="1">
            <a:spLocks/>
          </p:cNvSpPr>
          <p:nvPr/>
        </p:nvSpPr>
        <p:spPr>
          <a:xfrm>
            <a:off x="486703" y="1512000"/>
            <a:ext cx="7270949" cy="467925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2+1 846 sf home located in Kansas City, MO</a:t>
            </a:r>
          </a:p>
          <a:p>
            <a:r>
              <a:rPr lang="en-US" dirty="0" smtClean="0"/>
              <a:t>SDIRA bought this note week of July 4</a:t>
            </a:r>
            <a:r>
              <a:rPr lang="en-US" baseline="30000" dirty="0" smtClean="0"/>
              <a:t>th</a:t>
            </a:r>
            <a:r>
              <a:rPr lang="en-US" dirty="0" smtClean="0"/>
              <a:t>, 2018 for $</a:t>
            </a:r>
            <a:r>
              <a:rPr lang="en-US" dirty="0" smtClean="0">
                <a:solidFill>
                  <a:schemeClr val="accent3"/>
                </a:solidFill>
              </a:rPr>
              <a:t>14K</a:t>
            </a:r>
            <a:r>
              <a:rPr lang="en-US" dirty="0" smtClean="0"/>
              <a:t> (UPB = $24229)</a:t>
            </a:r>
          </a:p>
          <a:p>
            <a:r>
              <a:rPr lang="en-US" dirty="0" smtClean="0"/>
              <a:t>Projected total expenses = </a:t>
            </a:r>
            <a:r>
              <a:rPr lang="en-US" dirty="0">
                <a:solidFill>
                  <a:schemeClr val="accent3"/>
                </a:solidFill>
              </a:rPr>
              <a:t>$4K</a:t>
            </a:r>
          </a:p>
          <a:p>
            <a:r>
              <a:rPr lang="en-US" dirty="0" smtClean="0"/>
              <a:t>Payments were around </a:t>
            </a:r>
            <a:r>
              <a:rPr lang="en-US" dirty="0" smtClean="0">
                <a:solidFill>
                  <a:schemeClr val="accent6"/>
                </a:solidFill>
              </a:rPr>
              <a:t>$246</a:t>
            </a:r>
            <a:r>
              <a:rPr lang="en-US" dirty="0" smtClean="0"/>
              <a:t>, but has been delinquent for a year</a:t>
            </a:r>
          </a:p>
          <a:p>
            <a:r>
              <a:rPr lang="en-US" dirty="0" smtClean="0"/>
              <a:t>Similar houses rent for </a:t>
            </a:r>
            <a:r>
              <a:rPr lang="en-US" dirty="0" smtClean="0">
                <a:solidFill>
                  <a:schemeClr val="accent2"/>
                </a:solidFill>
              </a:rPr>
              <a:t>$750</a:t>
            </a:r>
            <a:endParaRPr lang="en-US" dirty="0" smtClean="0"/>
          </a:p>
          <a:p>
            <a:pPr marL="0" indent="0">
              <a:buNone/>
            </a:pPr>
            <a:r>
              <a:rPr lang="en-US" b="1" dirty="0" smtClean="0"/>
              <a:t>Why did I like it enough to buy it??</a:t>
            </a:r>
          </a:p>
          <a:p>
            <a:r>
              <a:rPr lang="en-US" dirty="0" smtClean="0"/>
              <a:t>The type of note is a </a:t>
            </a:r>
            <a:r>
              <a:rPr lang="en-US" u="sng" dirty="0" smtClean="0"/>
              <a:t>land contract </a:t>
            </a:r>
            <a:r>
              <a:rPr lang="en-US" dirty="0" smtClean="0"/>
              <a:t>or </a:t>
            </a:r>
            <a:r>
              <a:rPr lang="en-US" u="sng" dirty="0" smtClean="0"/>
              <a:t>contract for deed</a:t>
            </a:r>
          </a:p>
          <a:p>
            <a:r>
              <a:rPr lang="en-US" dirty="0"/>
              <a:t>On the edge of a decent area.. Other 2 BDR homes can go as high as $</a:t>
            </a:r>
            <a:r>
              <a:rPr lang="en-US" dirty="0" smtClean="0"/>
              <a:t>100K.  This home is valued as much as </a:t>
            </a:r>
            <a:r>
              <a:rPr lang="en-US" dirty="0" smtClean="0">
                <a:solidFill>
                  <a:schemeClr val="accent5"/>
                </a:solidFill>
              </a:rPr>
              <a:t>$40K </a:t>
            </a:r>
            <a:r>
              <a:rPr lang="en-US" dirty="0" smtClean="0"/>
              <a:t>as-is, </a:t>
            </a:r>
            <a:r>
              <a:rPr lang="en-US" dirty="0" smtClean="0">
                <a:solidFill>
                  <a:schemeClr val="accent5"/>
                </a:solidFill>
              </a:rPr>
              <a:t>$70K+ </a:t>
            </a:r>
            <a:r>
              <a:rPr lang="en-US" dirty="0" smtClean="0"/>
              <a:t>if rehabbed</a:t>
            </a:r>
          </a:p>
          <a:p>
            <a:endParaRPr lang="en-US" dirty="0"/>
          </a:p>
          <a:p>
            <a:r>
              <a:rPr lang="en-US" dirty="0" smtClean="0"/>
              <a:t>My desire is to take back the property. And sell as a REO for a </a:t>
            </a:r>
            <a:r>
              <a:rPr lang="en-US" b="1" dirty="0" smtClean="0"/>
              <a:t>100% gain</a:t>
            </a:r>
            <a:r>
              <a:rPr lang="en-US" dirty="0" smtClean="0"/>
              <a:t>.</a:t>
            </a:r>
          </a:p>
          <a:p>
            <a:r>
              <a:rPr lang="en-US" dirty="0" smtClean="0"/>
              <a:t>However, I first must see what the borrower is thinking. If he or she has the income to restart the payments, I’ll have to accept a ‘mere’ </a:t>
            </a:r>
            <a:r>
              <a:rPr lang="en-US" b="1" dirty="0" smtClean="0"/>
              <a:t>14% ROI</a:t>
            </a:r>
            <a:r>
              <a:rPr lang="en-US" dirty="0" smtClean="0"/>
              <a:t>.</a:t>
            </a:r>
          </a:p>
        </p:txBody>
      </p:sp>
    </p:spTree>
    <p:extLst>
      <p:ext uri="{BB962C8B-B14F-4D97-AF65-F5344CB8AC3E}">
        <p14:creationId xmlns:p14="http://schemas.microsoft.com/office/powerpoint/2010/main" val="940953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B51A1E-902D-48AF-9020-955120F399B6}" type="slidenum">
              <a:rPr lang="en-ZA" smtClean="0"/>
              <a:pPr/>
              <a:t>32</a:t>
            </a:fld>
            <a:endParaRPr lang="en-ZA" dirty="0"/>
          </a:p>
        </p:txBody>
      </p:sp>
      <p:sp>
        <p:nvSpPr>
          <p:cNvPr id="4" name="Title 3"/>
          <p:cNvSpPr>
            <a:spLocks noGrp="1"/>
          </p:cNvSpPr>
          <p:nvPr>
            <p:ph type="ctrTitle"/>
          </p:nvPr>
        </p:nvSpPr>
        <p:spPr>
          <a:xfrm>
            <a:off x="6235700" y="3026934"/>
            <a:ext cx="5956300" cy="1121858"/>
          </a:xfrm>
        </p:spPr>
        <p:txBody>
          <a:bodyPr/>
          <a:lstStyle/>
          <a:p>
            <a:r>
              <a:rPr lang="en-US" sz="5400" dirty="0" smtClean="0"/>
              <a:t>Wrapping Up…</a:t>
            </a:r>
            <a:endParaRPr lang="en-US" sz="5400" dirty="0"/>
          </a:p>
        </p:txBody>
      </p:sp>
      <p:sp>
        <p:nvSpPr>
          <p:cNvPr id="5" name="Text Placeholder 4"/>
          <p:cNvSpPr>
            <a:spLocks noGrp="1"/>
          </p:cNvSpPr>
          <p:nvPr>
            <p:ph type="body" sz="quarter" idx="13"/>
          </p:nvPr>
        </p:nvSpPr>
        <p:spPr/>
        <p:txBody>
          <a:bodyPr/>
          <a:lstStyle/>
          <a:p>
            <a:r>
              <a:rPr lang="en-US" dirty="0" smtClean="0"/>
              <a:t>Next Steps, if interested</a:t>
            </a:r>
          </a:p>
        </p:txBody>
      </p:sp>
    </p:spTree>
    <p:extLst>
      <p:ext uri="{BB962C8B-B14F-4D97-AF65-F5344CB8AC3E}">
        <p14:creationId xmlns:p14="http://schemas.microsoft.com/office/powerpoint/2010/main" val="2759803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Text Placeholder 2"/>
          <p:cNvSpPr>
            <a:spLocks noGrp="1"/>
          </p:cNvSpPr>
          <p:nvPr>
            <p:ph type="body" sz="quarter" idx="32"/>
          </p:nvPr>
        </p:nvSpPr>
        <p:spPr/>
        <p:txBody>
          <a:bodyPr/>
          <a:lstStyle/>
          <a:p>
            <a:r>
              <a:rPr lang="en-US" dirty="0" smtClean="0"/>
              <a:t>Let’s return to the opening question…. Are you satisfied with YOUR returns?</a:t>
            </a:r>
            <a:endParaRPr lang="en-US" dirty="0"/>
          </a:p>
        </p:txBody>
      </p:sp>
      <p:sp>
        <p:nvSpPr>
          <p:cNvPr id="6" name="Slide Number Placeholder 5"/>
          <p:cNvSpPr>
            <a:spLocks noGrp="1"/>
          </p:cNvSpPr>
          <p:nvPr>
            <p:ph type="sldNum" sz="quarter" idx="33"/>
          </p:nvPr>
        </p:nvSpPr>
        <p:spPr/>
        <p:txBody>
          <a:bodyPr/>
          <a:lstStyle/>
          <a:p>
            <a:fld id="{19B51A1E-902D-48AF-9020-955120F399B6}" type="slidenum">
              <a:rPr lang="en-ZA" smtClean="0"/>
              <a:pPr/>
              <a:t>33</a:t>
            </a:fld>
            <a:endParaRPr lang="en-Z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47658233"/>
              </p:ext>
            </p:extLst>
          </p:nvPr>
        </p:nvGraphicFramePr>
        <p:xfrm>
          <a:off x="431800" y="1511300"/>
          <a:ext cx="6883400"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418439" y="1828800"/>
            <a:ext cx="4341561" cy="3754874"/>
          </a:xfrm>
          <a:prstGeom prst="rect">
            <a:avLst/>
          </a:prstGeom>
          <a:noFill/>
          <a:ln w="12700">
            <a:solidFill>
              <a:schemeClr val="accent1"/>
            </a:solidFill>
          </a:ln>
        </p:spPr>
        <p:txBody>
          <a:bodyPr wrap="square" rtlCol="0">
            <a:spAutoFit/>
          </a:bodyPr>
          <a:lstStyle/>
          <a:p>
            <a:r>
              <a:rPr lang="en-US" b="1" dirty="0" smtClean="0"/>
              <a:t>After 15 years:</a:t>
            </a:r>
          </a:p>
          <a:p>
            <a:pPr marL="285750" indent="-285750">
              <a:buFont typeface="Arial" panose="020B0604020202020204" pitchFamily="34" charset="0"/>
              <a:buChar char="•"/>
            </a:pPr>
            <a:r>
              <a:rPr lang="en-US" sz="1400" dirty="0" smtClean="0"/>
              <a:t>The </a:t>
            </a:r>
            <a:r>
              <a:rPr lang="en-US" sz="1400" dirty="0" err="1" smtClean="0"/>
              <a:t>avg</a:t>
            </a:r>
            <a:r>
              <a:rPr lang="en-US" sz="1400" dirty="0" smtClean="0"/>
              <a:t> CD or “high-yield” savings account will have a net 16% return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A 6% ROI year-over-year will more than double your money! 10% ROI will quadruple your money!</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a:p>
          <a:p>
            <a:endParaRPr lang="en-US" sz="1400" dirty="0" smtClean="0"/>
          </a:p>
          <a:p>
            <a:pPr algn="ctr"/>
            <a:r>
              <a:rPr lang="en-US" dirty="0" smtClean="0">
                <a:solidFill>
                  <a:schemeClr val="accent2">
                    <a:lumMod val="75000"/>
                  </a:schemeClr>
                </a:solidFill>
              </a:rPr>
              <a:t>Note investing is partly why financial institutions have prospered throughout time…</a:t>
            </a:r>
          </a:p>
          <a:p>
            <a:endParaRPr lang="en-US" dirty="0">
              <a:solidFill>
                <a:schemeClr val="accent2">
                  <a:lumMod val="75000"/>
                </a:schemeClr>
              </a:solidFill>
            </a:endParaRPr>
          </a:p>
          <a:p>
            <a:pPr algn="ctr"/>
            <a:r>
              <a:rPr lang="en-US" i="1" dirty="0" smtClean="0">
                <a:solidFill>
                  <a:schemeClr val="accent2">
                    <a:lumMod val="75000"/>
                  </a:schemeClr>
                </a:solidFill>
              </a:rPr>
              <a:t>Isn’t it time that you took action to help secure your present and future?</a:t>
            </a:r>
            <a:endParaRPr lang="en-US" i="1" dirty="0">
              <a:solidFill>
                <a:schemeClr val="accent2">
                  <a:lumMod val="75000"/>
                </a:schemeClr>
              </a:solidFill>
            </a:endParaRPr>
          </a:p>
        </p:txBody>
      </p:sp>
    </p:spTree>
    <p:extLst>
      <p:ext uri="{BB962C8B-B14F-4D97-AF65-F5344CB8AC3E}">
        <p14:creationId xmlns:p14="http://schemas.microsoft.com/office/powerpoint/2010/main" val="2117064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Text Placeholder 2"/>
          <p:cNvSpPr>
            <a:spLocks noGrp="1"/>
          </p:cNvSpPr>
          <p:nvPr>
            <p:ph type="body" sz="quarter" idx="32"/>
          </p:nvPr>
        </p:nvSpPr>
        <p:spPr/>
        <p:txBody>
          <a:bodyPr/>
          <a:lstStyle/>
          <a:p>
            <a:r>
              <a:rPr lang="en-US" dirty="0" smtClean="0"/>
              <a:t>Next Steps For Those Who Are Interested In Learning More Or In Investing</a:t>
            </a:r>
            <a:endParaRPr lang="en-US" dirty="0"/>
          </a:p>
        </p:txBody>
      </p:sp>
      <p:sp>
        <p:nvSpPr>
          <p:cNvPr id="4" name="Content Placeholder 3"/>
          <p:cNvSpPr>
            <a:spLocks noGrp="1"/>
          </p:cNvSpPr>
          <p:nvPr>
            <p:ph idx="1"/>
          </p:nvPr>
        </p:nvSpPr>
        <p:spPr/>
        <p:txBody>
          <a:bodyPr>
            <a:normAutofit/>
          </a:bodyPr>
          <a:lstStyle/>
          <a:p>
            <a:r>
              <a:rPr lang="en-US" sz="2000" b="1" dirty="0" smtClean="0"/>
              <a:t>Ok</a:t>
            </a:r>
            <a:r>
              <a:rPr lang="en-US" sz="2000" b="1" dirty="0"/>
              <a:t>. I’m </a:t>
            </a:r>
            <a:r>
              <a:rPr lang="en-US" sz="2000" b="1" dirty="0" smtClean="0"/>
              <a:t>intrigued. How do I find out more information? </a:t>
            </a:r>
          </a:p>
          <a:p>
            <a:pPr lvl="1">
              <a:buFont typeface="Wingdings" panose="05000000000000000000" pitchFamily="2" charset="2"/>
              <a:buChar char="Ø"/>
            </a:pPr>
            <a:r>
              <a:rPr lang="en-US" sz="1800" dirty="0" smtClean="0">
                <a:solidFill>
                  <a:schemeClr val="accent4"/>
                </a:solidFill>
              </a:rPr>
              <a:t>Contact me to set up a 1-on-1. We can discuss any questions you have about the business. I can also point you in the direction of resources that I have learned from over the last 2 years. Trust but verify.</a:t>
            </a:r>
          </a:p>
          <a:p>
            <a:r>
              <a:rPr lang="en-US" sz="2000" b="1" dirty="0" smtClean="0"/>
              <a:t>I think I want to do this!  </a:t>
            </a:r>
            <a:r>
              <a:rPr lang="en-US" sz="2000" b="1" dirty="0"/>
              <a:t>How do we get started? </a:t>
            </a:r>
          </a:p>
          <a:p>
            <a:pPr lvl="1">
              <a:buFont typeface="Wingdings" panose="05000000000000000000" pitchFamily="2" charset="2"/>
              <a:buChar char="Ø"/>
            </a:pPr>
            <a:r>
              <a:rPr lang="en-US" sz="1800" dirty="0" smtClean="0">
                <a:solidFill>
                  <a:schemeClr val="accent4"/>
                </a:solidFill>
              </a:rPr>
              <a:t>Contact </a:t>
            </a:r>
            <a:r>
              <a:rPr lang="en-US" sz="1800" dirty="0">
                <a:solidFill>
                  <a:schemeClr val="accent4"/>
                </a:solidFill>
              </a:rPr>
              <a:t>me to set up a 1-on-1. We will discuss your investing comfort level and likely source of funds.  We will also discuss how JV agreements with </a:t>
            </a:r>
            <a:r>
              <a:rPr lang="en-US" sz="1800" dirty="0" err="1">
                <a:solidFill>
                  <a:schemeClr val="accent4"/>
                </a:solidFill>
              </a:rPr>
              <a:t>Terreva</a:t>
            </a:r>
            <a:r>
              <a:rPr lang="en-US" sz="1800" dirty="0">
                <a:solidFill>
                  <a:schemeClr val="accent4"/>
                </a:solidFill>
              </a:rPr>
              <a:t> Investments work.</a:t>
            </a:r>
          </a:p>
          <a:p>
            <a:pPr lvl="1">
              <a:buFont typeface="Wingdings" panose="05000000000000000000" pitchFamily="2" charset="2"/>
              <a:buChar char="Ø"/>
            </a:pPr>
            <a:r>
              <a:rPr lang="en-US" sz="1800" dirty="0" smtClean="0">
                <a:solidFill>
                  <a:schemeClr val="accent4"/>
                </a:solidFill>
              </a:rPr>
              <a:t>I </a:t>
            </a:r>
            <a:r>
              <a:rPr lang="en-US" sz="1800" dirty="0">
                <a:solidFill>
                  <a:schemeClr val="accent4"/>
                </a:solidFill>
              </a:rPr>
              <a:t>will send you an investor questionnaire (either via email or online questionnaire) that will need to be completed</a:t>
            </a:r>
            <a:r>
              <a:rPr lang="en-US" sz="1800" dirty="0" smtClean="0">
                <a:solidFill>
                  <a:schemeClr val="accent4"/>
                </a:solidFill>
              </a:rPr>
              <a:t>.</a:t>
            </a:r>
          </a:p>
          <a:p>
            <a:pPr lvl="1">
              <a:buFont typeface="Wingdings" panose="05000000000000000000" pitchFamily="2" charset="2"/>
              <a:buChar char="Ø"/>
            </a:pPr>
            <a:r>
              <a:rPr lang="en-US" sz="1800" dirty="0" smtClean="0">
                <a:solidFill>
                  <a:schemeClr val="accent4"/>
                </a:solidFill>
              </a:rPr>
              <a:t>Remember, YOUR </a:t>
            </a:r>
            <a:r>
              <a:rPr lang="en-US" sz="1800" dirty="0">
                <a:solidFill>
                  <a:schemeClr val="accent4"/>
                </a:solidFill>
              </a:rPr>
              <a:t>participation is passive.  Within the JV agreement, I am doing all of the legwork – purchasing the lien, boarding the lien with a servicer, interaction with the borrower, working with the </a:t>
            </a:r>
            <a:r>
              <a:rPr lang="en-US" sz="1800" dirty="0" err="1">
                <a:solidFill>
                  <a:schemeClr val="accent4"/>
                </a:solidFill>
              </a:rPr>
              <a:t>atty</a:t>
            </a:r>
            <a:r>
              <a:rPr lang="en-US" sz="1800" dirty="0">
                <a:solidFill>
                  <a:schemeClr val="accent4"/>
                </a:solidFill>
              </a:rPr>
              <a:t> on the </a:t>
            </a:r>
            <a:r>
              <a:rPr lang="en-US" sz="1800" dirty="0" smtClean="0">
                <a:solidFill>
                  <a:schemeClr val="accent4"/>
                </a:solidFill>
              </a:rPr>
              <a:t>foreclosure (if required), </a:t>
            </a:r>
            <a:r>
              <a:rPr lang="en-US" sz="1800" dirty="0">
                <a:solidFill>
                  <a:schemeClr val="accent4"/>
                </a:solidFill>
              </a:rPr>
              <a:t>working with contractors to do the </a:t>
            </a:r>
            <a:r>
              <a:rPr lang="en-US" sz="1800" dirty="0" smtClean="0">
                <a:solidFill>
                  <a:schemeClr val="accent4"/>
                </a:solidFill>
              </a:rPr>
              <a:t>rehab (if required), </a:t>
            </a:r>
            <a:r>
              <a:rPr lang="en-US" sz="1800" dirty="0">
                <a:solidFill>
                  <a:schemeClr val="accent4"/>
                </a:solidFill>
              </a:rPr>
              <a:t>and working with the realtor to resell the asset. I will keep investors abreast periodically on the progress. </a:t>
            </a:r>
            <a:endParaRPr lang="en-US" sz="1800" dirty="0" smtClean="0">
              <a:solidFill>
                <a:schemeClr val="accent4"/>
              </a:solidFill>
            </a:endParaRPr>
          </a:p>
        </p:txBody>
      </p:sp>
      <p:sp>
        <p:nvSpPr>
          <p:cNvPr id="6" name="Slide Number Placeholder 5"/>
          <p:cNvSpPr>
            <a:spLocks noGrp="1"/>
          </p:cNvSpPr>
          <p:nvPr>
            <p:ph type="sldNum" sz="quarter" idx="33"/>
          </p:nvPr>
        </p:nvSpPr>
        <p:spPr/>
        <p:txBody>
          <a:bodyPr/>
          <a:lstStyle/>
          <a:p>
            <a:fld id="{19B51A1E-902D-48AF-9020-955120F399B6}" type="slidenum">
              <a:rPr lang="en-ZA" smtClean="0"/>
              <a:pPr/>
              <a:t>34</a:t>
            </a:fld>
            <a:endParaRPr lang="en-ZA" dirty="0"/>
          </a:p>
        </p:txBody>
      </p:sp>
    </p:spTree>
    <p:extLst>
      <p:ext uri="{BB962C8B-B14F-4D97-AF65-F5344CB8AC3E}">
        <p14:creationId xmlns:p14="http://schemas.microsoft.com/office/powerpoint/2010/main" val="3428352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B51A1E-902D-48AF-9020-955120F399B6}" type="slidenum">
              <a:rPr lang="en-ZA" smtClean="0"/>
              <a:pPr/>
              <a:t>35</a:t>
            </a:fld>
            <a:endParaRPr lang="en-ZA" dirty="0"/>
          </a:p>
        </p:txBody>
      </p:sp>
      <p:sp>
        <p:nvSpPr>
          <p:cNvPr id="9" name="Title 8"/>
          <p:cNvSpPr>
            <a:spLocks noGrp="1"/>
          </p:cNvSpPr>
          <p:nvPr>
            <p:ph type="ctrTitle"/>
          </p:nvPr>
        </p:nvSpPr>
        <p:spPr>
          <a:xfrm>
            <a:off x="6235700" y="3141406"/>
            <a:ext cx="5956300" cy="1007386"/>
          </a:xfrm>
        </p:spPr>
        <p:txBody>
          <a:bodyPr/>
          <a:lstStyle/>
          <a:p>
            <a:r>
              <a:rPr lang="en-US" dirty="0" smtClean="0"/>
              <a:t>Webinar Q&amp;A</a:t>
            </a:r>
            <a:endParaRPr lang="en-US" dirty="0"/>
          </a:p>
        </p:txBody>
      </p:sp>
      <p:sp>
        <p:nvSpPr>
          <p:cNvPr id="10" name="Text Placeholder 9"/>
          <p:cNvSpPr>
            <a:spLocks noGrp="1"/>
          </p:cNvSpPr>
          <p:nvPr>
            <p:ph type="body" sz="quarter" idx="13"/>
          </p:nvPr>
        </p:nvSpPr>
        <p:spPr/>
        <p:txBody>
          <a:bodyPr/>
          <a:lstStyle/>
          <a:p>
            <a:r>
              <a:rPr lang="en-US" dirty="0" smtClean="0"/>
              <a:t>Questions and Answers</a:t>
            </a:r>
            <a:endParaRPr lang="en-US" dirty="0"/>
          </a:p>
        </p:txBody>
      </p:sp>
    </p:spTree>
    <p:extLst>
      <p:ext uri="{BB962C8B-B14F-4D97-AF65-F5344CB8AC3E}">
        <p14:creationId xmlns:p14="http://schemas.microsoft.com/office/powerpoint/2010/main" val="1809247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6C38D7A9-9299-4108-BB08-026F4B9CAE7B}"/>
              </a:ext>
            </a:extLst>
          </p:cNvPr>
          <p:cNvSpPr>
            <a:spLocks noGrp="1"/>
          </p:cNvSpPr>
          <p:nvPr>
            <p:ph type="ctrTitle"/>
          </p:nvPr>
        </p:nvSpPr>
        <p:spPr/>
        <p:txBody>
          <a:bodyPr/>
          <a:lstStyle/>
          <a:p>
            <a:r>
              <a:rPr lang="en-ZA" sz="5400" dirty="0" smtClean="0"/>
              <a:t>Contact Me</a:t>
            </a:r>
            <a:endParaRPr lang="en-ZA" sz="5400" dirty="0"/>
          </a:p>
        </p:txBody>
      </p:sp>
      <p:sp>
        <p:nvSpPr>
          <p:cNvPr id="4" name="Text Placeholder 3">
            <a:extLst>
              <a:ext uri="{FF2B5EF4-FFF2-40B4-BE49-F238E27FC236}">
                <a16:creationId xmlns:a16="http://schemas.microsoft.com/office/drawing/2014/main" xmlns="" id="{60828E04-9C2A-4859-8050-C2DF67A249CB}"/>
              </a:ext>
            </a:extLst>
          </p:cNvPr>
          <p:cNvSpPr>
            <a:spLocks noGrp="1"/>
          </p:cNvSpPr>
          <p:nvPr>
            <p:ph type="body" sz="quarter" idx="15"/>
          </p:nvPr>
        </p:nvSpPr>
        <p:spPr/>
        <p:txBody>
          <a:bodyPr/>
          <a:lstStyle/>
          <a:p>
            <a:r>
              <a:rPr lang="en-ZA" dirty="0" smtClean="0"/>
              <a:t>Terrence Evans</a:t>
            </a:r>
            <a:endParaRPr lang="en-ZA" dirty="0"/>
          </a:p>
        </p:txBody>
      </p:sp>
      <p:pic>
        <p:nvPicPr>
          <p:cNvPr id="8" name="Graphic 7" descr="User" title="Icon - Presenter Name">
            <a:extLst>
              <a:ext uri="{FF2B5EF4-FFF2-40B4-BE49-F238E27FC236}">
                <a16:creationId xmlns:a16="http://schemas.microsoft.com/office/drawing/2014/main" xmlns="" id="{111541C4-DB03-4E53-994D-499C7D73C4D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xmlns="" id="{11265965-2271-4C1C-BD0A-6F85F80FF9A6}"/>
              </a:ext>
            </a:extLst>
          </p:cNvPr>
          <p:cNvSpPr>
            <a:spLocks noGrp="1"/>
          </p:cNvSpPr>
          <p:nvPr>
            <p:ph type="body" sz="quarter" idx="16"/>
          </p:nvPr>
        </p:nvSpPr>
        <p:spPr/>
        <p:txBody>
          <a:bodyPr/>
          <a:lstStyle/>
          <a:p>
            <a:r>
              <a:rPr lang="en-ZA" dirty="0">
                <a:solidFill>
                  <a:srgbClr val="FFFFFF"/>
                </a:solidFill>
              </a:rPr>
              <a:t>+1 </a:t>
            </a:r>
            <a:r>
              <a:rPr lang="en-ZA" dirty="0" smtClean="0">
                <a:solidFill>
                  <a:srgbClr val="FFFFFF"/>
                </a:solidFill>
              </a:rPr>
              <a:t>310 896 5162</a:t>
            </a:r>
            <a:endParaRPr lang="en-ZA" dirty="0">
              <a:solidFill>
                <a:srgbClr val="FFFFFF"/>
              </a:solidFill>
            </a:endParaRPr>
          </a:p>
        </p:txBody>
      </p:sp>
      <p:pic>
        <p:nvPicPr>
          <p:cNvPr id="10" name="Graphic 9" descr="Smart Phone" title="Icon - Presenter Phone Number">
            <a:extLst>
              <a:ext uri="{FF2B5EF4-FFF2-40B4-BE49-F238E27FC236}">
                <a16:creationId xmlns:a16="http://schemas.microsoft.com/office/drawing/2014/main" xmlns=""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xmlns="" id="{50A3BCC3-A277-4C0B-9EBA-EB53990D8EBD}"/>
              </a:ext>
            </a:extLst>
          </p:cNvPr>
          <p:cNvSpPr>
            <a:spLocks noGrp="1"/>
          </p:cNvSpPr>
          <p:nvPr>
            <p:ph type="body" sz="quarter" idx="17"/>
          </p:nvPr>
        </p:nvSpPr>
        <p:spPr/>
        <p:txBody>
          <a:bodyPr/>
          <a:lstStyle/>
          <a:p>
            <a:r>
              <a:rPr lang="en-ZA" sz="1400" dirty="0" smtClean="0"/>
              <a:t>Terreva-investments@outlook.com</a:t>
            </a:r>
            <a:endParaRPr lang="en-ZA" sz="1400" dirty="0"/>
          </a:p>
        </p:txBody>
      </p:sp>
      <p:pic>
        <p:nvPicPr>
          <p:cNvPr id="9" name="Graphic 8" descr="Envelope" title="Icon Presenter Email">
            <a:extLst>
              <a:ext uri="{FF2B5EF4-FFF2-40B4-BE49-F238E27FC236}">
                <a16:creationId xmlns:a16="http://schemas.microsoft.com/office/drawing/2014/main" xmlns=""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xmlns="" id="{FD8A1232-50A8-4535-AAF9-7F4180EAA0DD}"/>
              </a:ext>
            </a:extLst>
          </p:cNvPr>
          <p:cNvSpPr>
            <a:spLocks noGrp="1"/>
          </p:cNvSpPr>
          <p:nvPr>
            <p:ph type="body" sz="quarter" idx="18"/>
          </p:nvPr>
        </p:nvSpPr>
        <p:spPr/>
        <p:txBody>
          <a:bodyPr/>
          <a:lstStyle/>
          <a:p>
            <a:r>
              <a:rPr lang="en-ZA" dirty="0" err="1" smtClean="0"/>
              <a:t>Terreva</a:t>
            </a:r>
            <a:r>
              <a:rPr lang="en-ZA" dirty="0"/>
              <a:t> </a:t>
            </a:r>
            <a:r>
              <a:rPr lang="en-ZA" dirty="0" smtClean="0"/>
              <a:t>Investments</a:t>
            </a:r>
            <a:endParaRPr lang="en-ZA" dirty="0"/>
          </a:p>
        </p:txBody>
      </p:sp>
      <p:sp>
        <p:nvSpPr>
          <p:cNvPr id="12" name="Slide Number Placeholder 11">
            <a:extLst>
              <a:ext uri="{FF2B5EF4-FFF2-40B4-BE49-F238E27FC236}">
                <a16:creationId xmlns:a16="http://schemas.microsoft.com/office/drawing/2014/main" xmlns="" id="{91814EC9-246A-4C6E-941E-5774FE72F08E}"/>
              </a:ext>
            </a:extLst>
          </p:cNvPr>
          <p:cNvSpPr>
            <a:spLocks noGrp="1"/>
          </p:cNvSpPr>
          <p:nvPr>
            <p:ph type="sldNum" sz="quarter" idx="20"/>
          </p:nvPr>
        </p:nvSpPr>
        <p:spPr/>
        <p:txBody>
          <a:bodyPr/>
          <a:lstStyle/>
          <a:p>
            <a:fld id="{19B51A1E-902D-48AF-9020-955120F399B6}" type="slidenum">
              <a:rPr lang="en-ZA" smtClean="0"/>
              <a:pPr/>
              <a:t>36</a:t>
            </a:fld>
            <a:endParaRPr lang="en-ZA" dirty="0"/>
          </a:p>
        </p:txBody>
      </p:sp>
      <p:pic>
        <p:nvPicPr>
          <p:cNvPr id="2" name="Picture 1"/>
          <p:cNvPicPr>
            <a:picLocks noChangeAspect="1"/>
          </p:cNvPicPr>
          <p:nvPr/>
        </p:nvPicPr>
        <p:blipFill>
          <a:blip r:embed="rId9"/>
          <a:stretch>
            <a:fillRect/>
          </a:stretch>
        </p:blipFill>
        <p:spPr>
          <a:xfrm>
            <a:off x="11485495" y="5039331"/>
            <a:ext cx="228600" cy="247650"/>
          </a:xfrm>
          <a:prstGeom prst="rect">
            <a:avLst/>
          </a:prstGeom>
        </p:spPr>
      </p:pic>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b="1" dirty="0"/>
              <a:t>What it is intended to be:</a:t>
            </a:r>
          </a:p>
          <a:p>
            <a:pPr lvl="1">
              <a:buFont typeface="Wingdings" panose="05000000000000000000" pitchFamily="2" charset="2"/>
              <a:buChar char="Ø"/>
            </a:pPr>
            <a:r>
              <a:rPr lang="en-US" dirty="0"/>
              <a:t>An informational overview of </a:t>
            </a:r>
            <a:r>
              <a:rPr lang="en-US" dirty="0" smtClean="0"/>
              <a:t>how 1</a:t>
            </a:r>
            <a:r>
              <a:rPr lang="en-US" baseline="30000" dirty="0" smtClean="0"/>
              <a:t>st</a:t>
            </a:r>
            <a:r>
              <a:rPr lang="en-US" dirty="0" smtClean="0"/>
              <a:t> position, non-performing </a:t>
            </a:r>
            <a:r>
              <a:rPr lang="en-US" dirty="0"/>
              <a:t>note investing </a:t>
            </a:r>
            <a:r>
              <a:rPr lang="en-US" dirty="0" smtClean="0"/>
              <a:t>can be superior to other forms of investing</a:t>
            </a:r>
            <a:endParaRPr lang="en-US" dirty="0"/>
          </a:p>
          <a:p>
            <a:endParaRPr lang="en-US" dirty="0"/>
          </a:p>
          <a:p>
            <a:r>
              <a:rPr lang="en-US" b="1" dirty="0"/>
              <a:t>What it isn’t intended to be:</a:t>
            </a:r>
          </a:p>
          <a:p>
            <a:pPr lvl="1">
              <a:buFont typeface="Wingdings" panose="05000000000000000000" pitchFamily="2" charset="2"/>
              <a:buChar char="Ø"/>
            </a:pPr>
            <a:r>
              <a:rPr lang="en-US" dirty="0" smtClean="0"/>
              <a:t>To </a:t>
            </a:r>
            <a:r>
              <a:rPr lang="en-US" dirty="0"/>
              <a:t>inform you of some get-rich-quick scheme.. You would be sadly </a:t>
            </a:r>
            <a:r>
              <a:rPr lang="en-US" dirty="0" smtClean="0"/>
              <a:t>disappointed</a:t>
            </a:r>
          </a:p>
          <a:p>
            <a:pPr lvl="1">
              <a:buFont typeface="Wingdings" panose="05000000000000000000" pitchFamily="2" charset="2"/>
              <a:buChar char="Ø"/>
            </a:pPr>
            <a:r>
              <a:rPr lang="en-US" dirty="0" smtClean="0"/>
              <a:t>A MBA-level explanation of this business</a:t>
            </a:r>
          </a:p>
          <a:p>
            <a:pPr lvl="1">
              <a:buFont typeface="Wingdings" panose="05000000000000000000" pitchFamily="2" charset="2"/>
              <a:buChar char="Ø"/>
            </a:pPr>
            <a:r>
              <a:rPr lang="en-US" dirty="0"/>
              <a:t>A sales </a:t>
            </a:r>
            <a:r>
              <a:rPr lang="en-US" dirty="0" smtClean="0"/>
              <a:t>pitch</a:t>
            </a:r>
            <a:endParaRPr lang="en-US" dirty="0"/>
          </a:p>
        </p:txBody>
      </p:sp>
      <p:sp>
        <p:nvSpPr>
          <p:cNvPr id="4" name="Slide Number Placeholder 3"/>
          <p:cNvSpPr>
            <a:spLocks noGrp="1"/>
          </p:cNvSpPr>
          <p:nvPr>
            <p:ph type="sldNum" sz="quarter" idx="33"/>
          </p:nvPr>
        </p:nvSpPr>
        <p:spPr/>
        <p:txBody>
          <a:bodyPr/>
          <a:lstStyle/>
          <a:p>
            <a:fld id="{19B51A1E-902D-48AF-9020-955120F399B6}" type="slidenum">
              <a:rPr lang="en-ZA" smtClean="0"/>
              <a:pPr/>
              <a:t>4</a:t>
            </a:fld>
            <a:endParaRPr lang="en-ZA" dirty="0"/>
          </a:p>
        </p:txBody>
      </p:sp>
      <p:sp>
        <p:nvSpPr>
          <p:cNvPr id="5" name="Title 4"/>
          <p:cNvSpPr>
            <a:spLocks noGrp="1"/>
          </p:cNvSpPr>
          <p:nvPr>
            <p:ph type="title"/>
          </p:nvPr>
        </p:nvSpPr>
        <p:spPr/>
        <p:txBody>
          <a:bodyPr/>
          <a:lstStyle/>
          <a:p>
            <a:r>
              <a:rPr lang="en-US" dirty="0" smtClean="0"/>
              <a:t>Introduction</a:t>
            </a:r>
            <a:endParaRPr lang="en-US" dirty="0"/>
          </a:p>
        </p:txBody>
      </p:sp>
      <p:sp>
        <p:nvSpPr>
          <p:cNvPr id="6" name="Text Placeholder 5"/>
          <p:cNvSpPr>
            <a:spLocks noGrp="1"/>
          </p:cNvSpPr>
          <p:nvPr>
            <p:ph type="body" sz="quarter" idx="32"/>
          </p:nvPr>
        </p:nvSpPr>
        <p:spPr/>
        <p:txBody>
          <a:bodyPr/>
          <a:lstStyle/>
          <a:p>
            <a:r>
              <a:rPr lang="en-US" dirty="0" smtClean="0"/>
              <a:t>Purpose of this Presentation</a:t>
            </a:r>
            <a:endParaRPr lang="en-US" dirty="0"/>
          </a:p>
        </p:txBody>
      </p:sp>
    </p:spTree>
    <p:extLst>
      <p:ext uri="{BB962C8B-B14F-4D97-AF65-F5344CB8AC3E}">
        <p14:creationId xmlns:p14="http://schemas.microsoft.com/office/powerpoint/2010/main" val="3417297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2000" y="404602"/>
            <a:ext cx="5472000" cy="5263510"/>
          </a:xfrm>
        </p:spPr>
        <p:txBody>
          <a:bodyPr>
            <a:normAutofit/>
          </a:bodyPr>
          <a:lstStyle/>
          <a:p>
            <a:r>
              <a:rPr lang="en-US" dirty="0"/>
              <a:t>Originally from the Atlanta </a:t>
            </a:r>
            <a:r>
              <a:rPr lang="en-US" dirty="0" smtClean="0"/>
              <a:t>area</a:t>
            </a:r>
          </a:p>
          <a:p>
            <a:endParaRPr lang="en-US" dirty="0"/>
          </a:p>
          <a:p>
            <a:endParaRPr lang="en-US" dirty="0"/>
          </a:p>
          <a:p>
            <a:r>
              <a:rPr lang="en-US" dirty="0" smtClean="0"/>
              <a:t>Los </a:t>
            </a:r>
            <a:r>
              <a:rPr lang="en-US" dirty="0"/>
              <a:t>Angeles </a:t>
            </a:r>
            <a:r>
              <a:rPr lang="en-US" dirty="0" smtClean="0"/>
              <a:t>area resident, practicing Electrical Engineer </a:t>
            </a:r>
            <a:r>
              <a:rPr lang="en-US" dirty="0"/>
              <a:t>for 20+ years</a:t>
            </a:r>
          </a:p>
          <a:p>
            <a:r>
              <a:rPr lang="en-US" dirty="0"/>
              <a:t>Have twin daughters, Tori and </a:t>
            </a:r>
            <a:r>
              <a:rPr lang="en-US" dirty="0" smtClean="0"/>
              <a:t>Addison</a:t>
            </a:r>
          </a:p>
          <a:p>
            <a:endParaRPr lang="en-US" dirty="0"/>
          </a:p>
          <a:p>
            <a:endParaRPr lang="en-US" dirty="0" smtClean="0"/>
          </a:p>
          <a:p>
            <a:endParaRPr lang="en-US" dirty="0"/>
          </a:p>
        </p:txBody>
      </p:sp>
      <p:sp>
        <p:nvSpPr>
          <p:cNvPr id="4" name="Slide Number Placeholder 3"/>
          <p:cNvSpPr>
            <a:spLocks noGrp="1"/>
          </p:cNvSpPr>
          <p:nvPr>
            <p:ph type="sldNum" sz="quarter" idx="33"/>
          </p:nvPr>
        </p:nvSpPr>
        <p:spPr/>
        <p:txBody>
          <a:bodyPr/>
          <a:lstStyle/>
          <a:p>
            <a:fld id="{19B51A1E-902D-48AF-9020-955120F399B6}" type="slidenum">
              <a:rPr lang="en-ZA" smtClean="0"/>
              <a:pPr/>
              <a:t>5</a:t>
            </a:fld>
            <a:endParaRPr lang="en-ZA" dirty="0"/>
          </a:p>
        </p:txBody>
      </p:sp>
      <p:sp>
        <p:nvSpPr>
          <p:cNvPr id="5" name="Title 4"/>
          <p:cNvSpPr>
            <a:spLocks noGrp="1"/>
          </p:cNvSpPr>
          <p:nvPr>
            <p:ph type="title"/>
          </p:nvPr>
        </p:nvSpPr>
        <p:spPr/>
        <p:txBody>
          <a:bodyPr/>
          <a:lstStyle/>
          <a:p>
            <a:r>
              <a:rPr lang="en-US" dirty="0" smtClean="0"/>
              <a:t>Introduction</a:t>
            </a:r>
            <a:endParaRPr lang="en-US" dirty="0"/>
          </a:p>
        </p:txBody>
      </p:sp>
      <p:sp>
        <p:nvSpPr>
          <p:cNvPr id="6" name="Text Placeholder 5"/>
          <p:cNvSpPr>
            <a:spLocks noGrp="1"/>
          </p:cNvSpPr>
          <p:nvPr>
            <p:ph type="body" sz="quarter" idx="32"/>
          </p:nvPr>
        </p:nvSpPr>
        <p:spPr/>
        <p:txBody>
          <a:bodyPr/>
          <a:lstStyle/>
          <a:p>
            <a:r>
              <a:rPr lang="en-US" dirty="0" smtClean="0"/>
              <a:t>About the Presenter</a:t>
            </a:r>
            <a:endParaRPr lang="en-US" dirty="0"/>
          </a:p>
        </p:txBody>
      </p:sp>
      <p:grpSp>
        <p:nvGrpSpPr>
          <p:cNvPr id="10" name="Group 9"/>
          <p:cNvGrpSpPr/>
          <p:nvPr/>
        </p:nvGrpSpPr>
        <p:grpSpPr>
          <a:xfrm>
            <a:off x="2304007" y="497407"/>
            <a:ext cx="1537486" cy="1779068"/>
            <a:chOff x="2304007" y="497407"/>
            <a:chExt cx="1537486" cy="1779068"/>
          </a:xfrm>
        </p:grpSpPr>
        <p:sp>
          <p:nvSpPr>
            <p:cNvPr id="8" name="Rectangle 7"/>
            <p:cNvSpPr/>
            <p:nvPr/>
          </p:nvSpPr>
          <p:spPr>
            <a:xfrm>
              <a:off x="2304007" y="497407"/>
              <a:ext cx="1537486" cy="1779068"/>
            </a:xfrm>
            <a:prstGeom prst="rect">
              <a:avLst/>
            </a:prstGeom>
            <a:solidFill>
              <a:schemeClr val="bg1"/>
            </a:solidFill>
            <a:ln>
              <a:solidFill>
                <a:srgbClr val="000000">
                  <a:alpha val="1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Terrence</a:t>
              </a:r>
              <a:endParaRPr lang="en-US" dirty="0"/>
            </a:p>
          </p:txBody>
        </p:sp>
        <p:pic>
          <p:nvPicPr>
            <p:cNvPr id="7" name="Picture 6"/>
            <p:cNvPicPr>
              <a:picLocks noChangeAspect="1"/>
            </p:cNvPicPr>
            <p:nvPr/>
          </p:nvPicPr>
          <p:blipFill>
            <a:blip r:embed="rId3"/>
            <a:stretch>
              <a:fillRect/>
            </a:stretch>
          </p:blipFill>
          <p:spPr>
            <a:xfrm>
              <a:off x="2614830" y="604880"/>
              <a:ext cx="915839" cy="1098399"/>
            </a:xfrm>
            <a:prstGeom prst="rect">
              <a:avLst/>
            </a:prstGeom>
            <a:ln>
              <a:noFill/>
            </a:ln>
          </p:spPr>
        </p:pic>
        <p:sp>
          <p:nvSpPr>
            <p:cNvPr id="9" name="TextBox 8"/>
            <p:cNvSpPr txBox="1"/>
            <p:nvPr/>
          </p:nvSpPr>
          <p:spPr>
            <a:xfrm>
              <a:off x="2333168" y="1752600"/>
              <a:ext cx="1485900" cy="307777"/>
            </a:xfrm>
            <a:prstGeom prst="rect">
              <a:avLst/>
            </a:prstGeom>
            <a:noFill/>
          </p:spPr>
          <p:txBody>
            <a:bodyPr wrap="square" rtlCol="0">
              <a:spAutoFit/>
            </a:bodyPr>
            <a:lstStyle/>
            <a:p>
              <a:pPr algn="ctr"/>
              <a:r>
                <a:rPr lang="en-US" sz="1400" dirty="0" smtClean="0">
                  <a:solidFill>
                    <a:schemeClr val="tx1">
                      <a:lumMod val="50000"/>
                      <a:lumOff val="50000"/>
                    </a:schemeClr>
                  </a:solidFill>
                  <a:latin typeface="Tw Cen MT" panose="020B0602020104020603" pitchFamily="34" charset="0"/>
                </a:rPr>
                <a:t>Terrence L. Evans</a:t>
              </a:r>
              <a:endParaRPr lang="en-US" sz="1400" dirty="0">
                <a:solidFill>
                  <a:schemeClr val="tx1">
                    <a:lumMod val="50000"/>
                    <a:lumOff val="50000"/>
                  </a:schemeClr>
                </a:solidFill>
                <a:latin typeface="Tw Cen MT" panose="020B0602020104020603" pitchFamily="34" charset="0"/>
              </a:endParaRPr>
            </a:p>
          </p:txBody>
        </p:sp>
        <p:pic>
          <p:nvPicPr>
            <p:cNvPr id="11" name="Picture 10"/>
            <p:cNvPicPr>
              <a:picLocks noChangeAspect="1"/>
            </p:cNvPicPr>
            <p:nvPr/>
          </p:nvPicPr>
          <p:blipFill>
            <a:blip r:embed="rId4"/>
            <a:stretch>
              <a:fillRect/>
            </a:stretch>
          </p:blipFill>
          <p:spPr>
            <a:xfrm>
              <a:off x="2861666" y="1999501"/>
              <a:ext cx="430453" cy="220393"/>
            </a:xfrm>
            <a:prstGeom prst="rect">
              <a:avLst/>
            </a:prstGeom>
          </p:spPr>
        </p:pic>
      </p:grpSp>
      <p:pic>
        <p:nvPicPr>
          <p:cNvPr id="13" name="Picture 12"/>
          <p:cNvPicPr>
            <a:picLocks noChangeAspect="1"/>
          </p:cNvPicPr>
          <p:nvPr/>
        </p:nvPicPr>
        <p:blipFill>
          <a:blip r:embed="rId5"/>
          <a:stretch>
            <a:fillRect/>
          </a:stretch>
        </p:blipFill>
        <p:spPr>
          <a:xfrm>
            <a:off x="1869355" y="2779152"/>
            <a:ext cx="2406788" cy="647760"/>
          </a:xfrm>
          <a:prstGeom prst="rect">
            <a:avLst/>
          </a:prstGeom>
        </p:spPr>
      </p:pic>
      <p:pic>
        <p:nvPicPr>
          <p:cNvPr id="14" name="Picture 13"/>
          <p:cNvPicPr>
            <a:picLocks noChangeAspect="1"/>
          </p:cNvPicPr>
          <p:nvPr/>
        </p:nvPicPr>
        <p:blipFill>
          <a:blip r:embed="rId6"/>
          <a:stretch>
            <a:fillRect/>
          </a:stretch>
        </p:blipFill>
        <p:spPr>
          <a:xfrm>
            <a:off x="2304007" y="4551668"/>
            <a:ext cx="1597214" cy="1001532"/>
          </a:xfrm>
          <a:prstGeom prst="rect">
            <a:avLst/>
          </a:prstGeom>
        </p:spPr>
      </p:pic>
    </p:spTree>
    <p:extLst>
      <p:ext uri="{BB962C8B-B14F-4D97-AF65-F5344CB8AC3E}">
        <p14:creationId xmlns:p14="http://schemas.microsoft.com/office/powerpoint/2010/main" val="1439883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Are you satisfied by the returns you are currently getting? (401k, stocks, real estate investments, etc.)</a:t>
            </a:r>
          </a:p>
          <a:p>
            <a:endParaRPr lang="en-US" dirty="0" smtClean="0"/>
          </a:p>
          <a:p>
            <a:endParaRPr lang="en-US" dirty="0"/>
          </a:p>
          <a:p>
            <a:r>
              <a:rPr lang="en-US" dirty="0" smtClean="0"/>
              <a:t>If not, what is your number? Meaning, what kind of returns would you like to see year over year?</a:t>
            </a:r>
          </a:p>
          <a:p>
            <a:endParaRPr lang="en-US" dirty="0"/>
          </a:p>
        </p:txBody>
      </p:sp>
      <p:sp>
        <p:nvSpPr>
          <p:cNvPr id="4" name="Slide Number Placeholder 3"/>
          <p:cNvSpPr>
            <a:spLocks noGrp="1"/>
          </p:cNvSpPr>
          <p:nvPr>
            <p:ph type="sldNum" sz="quarter" idx="33"/>
          </p:nvPr>
        </p:nvSpPr>
        <p:spPr/>
        <p:txBody>
          <a:bodyPr/>
          <a:lstStyle/>
          <a:p>
            <a:fld id="{19B51A1E-902D-48AF-9020-955120F399B6}" type="slidenum">
              <a:rPr lang="en-ZA" smtClean="0"/>
              <a:pPr/>
              <a:t>6</a:t>
            </a:fld>
            <a:endParaRPr lang="en-ZA" dirty="0"/>
          </a:p>
        </p:txBody>
      </p:sp>
      <p:sp>
        <p:nvSpPr>
          <p:cNvPr id="5" name="Title 4"/>
          <p:cNvSpPr>
            <a:spLocks noGrp="1"/>
          </p:cNvSpPr>
          <p:nvPr>
            <p:ph type="title"/>
          </p:nvPr>
        </p:nvSpPr>
        <p:spPr/>
        <p:txBody>
          <a:bodyPr/>
          <a:lstStyle/>
          <a:p>
            <a:r>
              <a:rPr lang="en-US" dirty="0" smtClean="0"/>
              <a:t>Introduction</a:t>
            </a:r>
            <a:endParaRPr lang="en-US" dirty="0"/>
          </a:p>
        </p:txBody>
      </p:sp>
      <p:sp>
        <p:nvSpPr>
          <p:cNvPr id="6" name="Text Placeholder 5"/>
          <p:cNvSpPr>
            <a:spLocks noGrp="1"/>
          </p:cNvSpPr>
          <p:nvPr>
            <p:ph type="body" sz="quarter" idx="32"/>
          </p:nvPr>
        </p:nvSpPr>
        <p:spPr/>
        <p:txBody>
          <a:bodyPr/>
          <a:lstStyle/>
          <a:p>
            <a:r>
              <a:rPr lang="en-US" dirty="0" smtClean="0"/>
              <a:t>Something I want the attendees to ponder</a:t>
            </a:r>
            <a:endParaRPr lang="en-US" dirty="0"/>
          </a:p>
        </p:txBody>
      </p:sp>
    </p:spTree>
    <p:extLst>
      <p:ext uri="{BB962C8B-B14F-4D97-AF65-F5344CB8AC3E}">
        <p14:creationId xmlns:p14="http://schemas.microsoft.com/office/powerpoint/2010/main" val="329538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a:xfrm>
            <a:off x="6235700" y="3146854"/>
            <a:ext cx="5956300" cy="1001938"/>
          </a:xfrm>
        </p:spPr>
        <p:txBody>
          <a:bodyPr/>
          <a:lstStyle/>
          <a:p>
            <a:r>
              <a:rPr lang="en-ZA" dirty="0" smtClean="0"/>
              <a:t>Overview</a:t>
            </a:r>
            <a:endParaRPr lang="en-ZA" dirty="0"/>
          </a:p>
        </p:txBody>
      </p:sp>
      <p:sp>
        <p:nvSpPr>
          <p:cNvPr id="14" name="Text Placeholder 13">
            <a:extLst>
              <a:ext uri="{FF2B5EF4-FFF2-40B4-BE49-F238E27FC236}">
                <a16:creationId xmlns:a16="http://schemas.microsoft.com/office/drawing/2014/main" xmlns="" id="{F278402B-CA7D-4F5B-B3FA-ED74AB3CFB6C}"/>
              </a:ext>
            </a:extLst>
          </p:cNvPr>
          <p:cNvSpPr>
            <a:spLocks noGrp="1"/>
          </p:cNvSpPr>
          <p:nvPr>
            <p:ph type="body" sz="quarter" idx="13"/>
          </p:nvPr>
        </p:nvSpPr>
        <p:spPr/>
        <p:txBody>
          <a:bodyPr/>
          <a:lstStyle/>
          <a:p>
            <a:r>
              <a:rPr lang="en-ZA" dirty="0" smtClean="0"/>
              <a:t>Of Notes</a:t>
            </a:r>
            <a:endParaRPr lang="en-ZA" dirty="0"/>
          </a:p>
        </p:txBody>
      </p:sp>
      <p:sp>
        <p:nvSpPr>
          <p:cNvPr id="5" name="Slide Number Placeholder 4">
            <a:extLst>
              <a:ext uri="{FF2B5EF4-FFF2-40B4-BE49-F238E27FC236}">
                <a16:creationId xmlns:a16="http://schemas.microsoft.com/office/drawing/2014/main" xmlns="" id="{BDD5A594-D852-43BB-B591-E9D9027253BD}"/>
              </a:ext>
            </a:extLst>
          </p:cNvPr>
          <p:cNvSpPr>
            <a:spLocks noGrp="1"/>
          </p:cNvSpPr>
          <p:nvPr>
            <p:ph type="sldNum" sz="quarter" idx="12"/>
          </p:nvPr>
        </p:nvSpPr>
        <p:spPr/>
        <p:txBody>
          <a:bodyPr/>
          <a:lstStyle/>
          <a:p>
            <a:fld id="{19B51A1E-902D-48AF-9020-955120F399B6}" type="slidenum">
              <a:rPr lang="en-ZA" smtClean="0"/>
              <a:pPr/>
              <a:t>7</a:t>
            </a:fld>
            <a:endParaRPr lang="en-ZA" dirty="0"/>
          </a:p>
        </p:txBody>
      </p:sp>
    </p:spTree>
    <p:extLst>
      <p:ext uri="{BB962C8B-B14F-4D97-AF65-F5344CB8AC3E}">
        <p14:creationId xmlns:p14="http://schemas.microsoft.com/office/powerpoint/2010/main" val="401487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stretch>
            <a:fillRect/>
          </a:stretch>
        </p:blipFill>
        <p:spPr>
          <a:xfrm>
            <a:off x="432000" y="1238866"/>
            <a:ext cx="5458107" cy="4428510"/>
          </a:xfrm>
          <a:prstGeom prst="rect">
            <a:avLst/>
          </a:prstGeom>
        </p:spPr>
      </p:pic>
      <p:sp>
        <p:nvSpPr>
          <p:cNvPr id="4" name="Slide Number Placeholder 3"/>
          <p:cNvSpPr>
            <a:spLocks noGrp="1"/>
          </p:cNvSpPr>
          <p:nvPr>
            <p:ph type="sldNum" sz="quarter" idx="33"/>
          </p:nvPr>
        </p:nvSpPr>
        <p:spPr/>
        <p:txBody>
          <a:bodyPr/>
          <a:lstStyle/>
          <a:p>
            <a:fld id="{19B51A1E-902D-48AF-9020-955120F399B6}" type="slidenum">
              <a:rPr lang="en-ZA" smtClean="0"/>
              <a:pPr/>
              <a:t>8</a:t>
            </a:fld>
            <a:endParaRPr lang="en-ZA" dirty="0"/>
          </a:p>
        </p:txBody>
      </p:sp>
      <p:sp>
        <p:nvSpPr>
          <p:cNvPr id="5" name="Title 4"/>
          <p:cNvSpPr>
            <a:spLocks noGrp="1"/>
          </p:cNvSpPr>
          <p:nvPr>
            <p:ph type="title"/>
          </p:nvPr>
        </p:nvSpPr>
        <p:spPr/>
        <p:txBody>
          <a:bodyPr>
            <a:noAutofit/>
          </a:bodyPr>
          <a:lstStyle/>
          <a:p>
            <a:r>
              <a:rPr lang="en-US" sz="4800" dirty="0" smtClean="0"/>
              <a:t>Overview</a:t>
            </a:r>
            <a:endParaRPr lang="en-US" sz="4800" dirty="0"/>
          </a:p>
        </p:txBody>
      </p:sp>
      <p:sp>
        <p:nvSpPr>
          <p:cNvPr id="6" name="Text Placeholder 5"/>
          <p:cNvSpPr>
            <a:spLocks noGrp="1"/>
          </p:cNvSpPr>
          <p:nvPr>
            <p:ph type="body" sz="quarter" idx="32"/>
          </p:nvPr>
        </p:nvSpPr>
        <p:spPr/>
        <p:txBody>
          <a:bodyPr/>
          <a:lstStyle/>
          <a:p>
            <a:r>
              <a:rPr lang="en-US" dirty="0" smtClean="0"/>
              <a:t>Excerpt from an Actual Note</a:t>
            </a:r>
            <a:endParaRPr lang="en-US" dirty="0"/>
          </a:p>
        </p:txBody>
      </p:sp>
      <p:cxnSp>
        <p:nvCxnSpPr>
          <p:cNvPr id="10" name="Straight Arrow Connector 9"/>
          <p:cNvCxnSpPr/>
          <p:nvPr/>
        </p:nvCxnSpPr>
        <p:spPr>
          <a:xfrm flipH="1" flipV="1">
            <a:off x="3748639" y="2956962"/>
            <a:ext cx="801511" cy="33866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68284" y="1682982"/>
            <a:ext cx="1185333" cy="2596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226800" y="3408519"/>
            <a:ext cx="699911" cy="246899"/>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438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2000" y="495301"/>
            <a:ext cx="5472000" cy="5172812"/>
          </a:xfrm>
        </p:spPr>
        <p:txBody>
          <a:bodyPr>
            <a:noAutofit/>
          </a:bodyPr>
          <a:lstStyle/>
          <a:p>
            <a:pPr marL="0" indent="0">
              <a:buNone/>
            </a:pPr>
            <a:r>
              <a:rPr lang="en-US" b="1" dirty="0" smtClean="0"/>
              <a:t>Did You Know???</a:t>
            </a:r>
          </a:p>
          <a:p>
            <a:r>
              <a:rPr lang="en-US" dirty="0" smtClean="0"/>
              <a:t>Mortgages and deeds of trust SECURE the note to a piece of real estate</a:t>
            </a:r>
          </a:p>
          <a:p>
            <a:endParaRPr lang="en-US" dirty="0"/>
          </a:p>
          <a:p>
            <a:endParaRPr lang="en-US" dirty="0" smtClean="0"/>
          </a:p>
          <a:p>
            <a:endParaRPr lang="en-US" dirty="0" smtClean="0"/>
          </a:p>
          <a:p>
            <a:endParaRPr lang="en-US" dirty="0" smtClean="0"/>
          </a:p>
          <a:p>
            <a:endParaRPr lang="en-US" dirty="0"/>
          </a:p>
          <a:p>
            <a:endParaRPr lang="en-US" dirty="0"/>
          </a:p>
          <a:p>
            <a:r>
              <a:rPr lang="en-US" dirty="0" smtClean="0"/>
              <a:t>REMINDER: A </a:t>
            </a:r>
            <a:r>
              <a:rPr lang="en-US" dirty="0"/>
              <a:t>note is NOT the same as a mortgage or deed of trust. However, most people, for simplicity, will conflate the terms</a:t>
            </a:r>
            <a:r>
              <a:rPr lang="en-US" dirty="0" smtClean="0"/>
              <a:t>.</a:t>
            </a:r>
          </a:p>
          <a:p>
            <a:r>
              <a:rPr lang="en-US" dirty="0">
                <a:solidFill>
                  <a:schemeClr val="accent5"/>
                </a:solidFill>
              </a:rPr>
              <a:t>From this point forward, I will use the terms notes, trust deeds, mortgages, loans, and liens interchangeably</a:t>
            </a:r>
            <a:r>
              <a:rPr lang="en-US" dirty="0" smtClean="0">
                <a:solidFill>
                  <a:schemeClr val="accent5"/>
                </a:solidFill>
              </a:rPr>
              <a:t>.</a:t>
            </a:r>
            <a:endParaRPr lang="en-US" dirty="0">
              <a:solidFill>
                <a:schemeClr val="accent5"/>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9</a:t>
            </a:fld>
            <a:endParaRPr lang="en-ZA" dirty="0"/>
          </a:p>
        </p:txBody>
      </p:sp>
      <p:sp>
        <p:nvSpPr>
          <p:cNvPr id="5" name="Title 4"/>
          <p:cNvSpPr>
            <a:spLocks noGrp="1"/>
          </p:cNvSpPr>
          <p:nvPr>
            <p:ph type="title"/>
          </p:nvPr>
        </p:nvSpPr>
        <p:spPr/>
        <p:txBody>
          <a:bodyPr>
            <a:noAutofit/>
          </a:bodyPr>
          <a:lstStyle/>
          <a:p>
            <a:r>
              <a:rPr lang="en-US" sz="4800" dirty="0" smtClean="0"/>
              <a:t>Overview</a:t>
            </a:r>
            <a:endParaRPr lang="en-US" sz="4800" dirty="0"/>
          </a:p>
        </p:txBody>
      </p:sp>
      <p:sp>
        <p:nvSpPr>
          <p:cNvPr id="6" name="Text Placeholder 5"/>
          <p:cNvSpPr>
            <a:spLocks noGrp="1"/>
          </p:cNvSpPr>
          <p:nvPr>
            <p:ph type="body" sz="quarter" idx="32"/>
          </p:nvPr>
        </p:nvSpPr>
        <p:spPr/>
        <p:txBody>
          <a:bodyPr/>
          <a:lstStyle/>
          <a:p>
            <a:r>
              <a:rPr lang="en-US" dirty="0" smtClean="0"/>
              <a:t>Additional Background</a:t>
            </a:r>
            <a:endParaRPr lang="en-US" dirty="0"/>
          </a:p>
        </p:txBody>
      </p:sp>
      <p:grpSp>
        <p:nvGrpSpPr>
          <p:cNvPr id="12" name="Group 11"/>
          <p:cNvGrpSpPr/>
          <p:nvPr/>
        </p:nvGrpSpPr>
        <p:grpSpPr>
          <a:xfrm>
            <a:off x="1451923" y="2642679"/>
            <a:ext cx="1377001" cy="1036762"/>
            <a:chOff x="1451923" y="2642679"/>
            <a:chExt cx="1377001" cy="1036762"/>
          </a:xfrm>
        </p:grpSpPr>
        <p:pic>
          <p:nvPicPr>
            <p:cNvPr id="7" name="Picture 6"/>
            <p:cNvPicPr>
              <a:picLocks noChangeAspect="1"/>
            </p:cNvPicPr>
            <p:nvPr/>
          </p:nvPicPr>
          <p:blipFill>
            <a:blip r:embed="rId3"/>
            <a:stretch>
              <a:fillRect/>
            </a:stretch>
          </p:blipFill>
          <p:spPr>
            <a:xfrm>
              <a:off x="1451923" y="2642679"/>
              <a:ext cx="1377001" cy="1036762"/>
            </a:xfrm>
            <a:prstGeom prst="rect">
              <a:avLst/>
            </a:prstGeom>
            <a:ln>
              <a:solidFill>
                <a:schemeClr val="tx1"/>
              </a:solidFill>
            </a:ln>
          </p:spPr>
        </p:pic>
        <p:sp>
          <p:nvSpPr>
            <p:cNvPr id="8" name="TextBox 7"/>
            <p:cNvSpPr txBox="1"/>
            <p:nvPr/>
          </p:nvSpPr>
          <p:spPr>
            <a:xfrm rot="20366210">
              <a:off x="1651277" y="2899450"/>
              <a:ext cx="888385" cy="523220"/>
            </a:xfrm>
            <a:prstGeom prst="rect">
              <a:avLst/>
            </a:prstGeom>
            <a:noFill/>
          </p:spPr>
          <p:txBody>
            <a:bodyPr wrap="none" rtlCol="0">
              <a:spAutoFit/>
            </a:bodyPr>
            <a:lstStyle/>
            <a:p>
              <a:r>
                <a:rPr lang="en-US" sz="2800" dirty="0">
                  <a:latin typeface="Impact" panose="020B0806030902050204" pitchFamily="34" charset="0"/>
                </a:rPr>
                <a:t>NOTE</a:t>
              </a:r>
              <a:endParaRPr lang="en-US" dirty="0">
                <a:latin typeface="Impact" panose="020B0806030902050204" pitchFamily="34" charset="0"/>
              </a:endParaRPr>
            </a:p>
          </p:txBody>
        </p:sp>
      </p:grpSp>
      <p:pic>
        <p:nvPicPr>
          <p:cNvPr id="9" name="Picture 8"/>
          <p:cNvPicPr>
            <a:picLocks noChangeAspect="1"/>
          </p:cNvPicPr>
          <p:nvPr/>
        </p:nvPicPr>
        <p:blipFill>
          <a:blip r:embed="rId4"/>
          <a:stretch>
            <a:fillRect/>
          </a:stretch>
        </p:blipFill>
        <p:spPr>
          <a:xfrm>
            <a:off x="3412341" y="2642678"/>
            <a:ext cx="1382351" cy="1036763"/>
          </a:xfrm>
          <a:prstGeom prst="rect">
            <a:avLst/>
          </a:prstGeom>
        </p:spPr>
      </p:pic>
      <p:sp>
        <p:nvSpPr>
          <p:cNvPr id="14" name="Rounded Rectangle 13"/>
          <p:cNvSpPr/>
          <p:nvPr/>
        </p:nvSpPr>
        <p:spPr>
          <a:xfrm>
            <a:off x="1095021" y="1636150"/>
            <a:ext cx="4019903" cy="2247900"/>
          </a:xfrm>
          <a:prstGeom prst="round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5"/>
          <a:srcRect b="26298"/>
          <a:stretch/>
        </p:blipFill>
        <p:spPr>
          <a:xfrm>
            <a:off x="2376929" y="1745296"/>
            <a:ext cx="1487405" cy="616927"/>
          </a:xfrm>
          <a:prstGeom prst="rect">
            <a:avLst/>
          </a:prstGeom>
        </p:spPr>
      </p:pic>
      <p:sp>
        <p:nvSpPr>
          <p:cNvPr id="13" name="Left-Right Arrow 12"/>
          <p:cNvSpPr/>
          <p:nvPr/>
        </p:nvSpPr>
        <p:spPr>
          <a:xfrm>
            <a:off x="2906320" y="3088297"/>
            <a:ext cx="428625" cy="219075"/>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1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par>
                          <p:cTn id="27" fill="hold">
                            <p:stCondLst>
                              <p:cond delay="1000"/>
                            </p:stCondLst>
                            <p:childTnLst>
                              <p:par>
                                <p:cTn id="28" presetID="16" presetClass="entr" presetSubtype="21" repeatCount="indefinite" fill="hold" grpId="0" nodeType="afterEffect">
                                  <p:stCondLst>
                                    <p:cond delay="0"/>
                                  </p:stCondLst>
                                  <p:endCondLst>
                                    <p:cond evt="onNext" delay="0">
                                      <p:tgtEl>
                                        <p:sldTgt/>
                                      </p:tgtEl>
                                    </p:cond>
                                  </p:end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chnical Presentation Layout_SB - v3" id="{ECEABEBF-5D77-477B-BEA0-DA742D2B1736}" vid="{7E70A968-1FD2-44B9-994F-E640CA02D4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A13E14-93A6-4341-AB87-A59B2D9E0065}">
  <ds:schemaRefs>
    <ds:schemaRef ds:uri="http://schemas.microsoft.com/sharepoint/v3/contenttype/forms"/>
  </ds:schemaRefs>
</ds:datastoreItem>
</file>

<file path=customXml/itemProps2.xml><?xml version="1.0" encoding="utf-8"?>
<ds:datastoreItem xmlns:ds="http://schemas.openxmlformats.org/officeDocument/2006/customXml" ds:itemID="{EB2218FC-8412-44B9-9E82-D51F1F531141}">
  <ds:schemaRefs>
    <ds:schemaRef ds:uri="6dc4bcd6-49db-4c07-9060-8acfc67cef9f"/>
    <ds:schemaRef ds:uri="http://www.w3.org/XML/1998/namespace"/>
    <ds:schemaRef ds:uri="http://purl.org/dc/elements/1.1/"/>
    <ds:schemaRef ds:uri="http://purl.org/dc/dcmitype/"/>
    <ds:schemaRef ds:uri="fb0879af-3eba-417a-a55a-ffe6dcd6ca77"/>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0</TotalTime>
  <Words>4165</Words>
  <Application>Microsoft Office PowerPoint</Application>
  <PresentationFormat>Widescreen</PresentationFormat>
  <Paragraphs>441</Paragraphs>
  <Slides>36</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Candara</vt:lpstr>
      <vt:lpstr>Corbel</vt:lpstr>
      <vt:lpstr>Impact</vt:lpstr>
      <vt:lpstr>Tw Cen MT</vt:lpstr>
      <vt:lpstr>Tw Cen MT Condensed</vt:lpstr>
      <vt:lpstr>Wingdings</vt:lpstr>
      <vt:lpstr>Office Theme</vt:lpstr>
      <vt:lpstr>Why I Invest in Non-Performing Notes… And Why You Should Too! </vt:lpstr>
      <vt:lpstr>Agenda</vt:lpstr>
      <vt:lpstr>Introduction</vt:lpstr>
      <vt:lpstr>Introduction</vt:lpstr>
      <vt:lpstr>Introduction</vt:lpstr>
      <vt:lpstr>Introduction</vt:lpstr>
      <vt:lpstr>Overview</vt:lpstr>
      <vt:lpstr>Overview</vt:lpstr>
      <vt:lpstr>Overview</vt:lpstr>
      <vt:lpstr>Note Investing</vt:lpstr>
      <vt:lpstr>Note Investing</vt:lpstr>
      <vt:lpstr>Note Investing</vt:lpstr>
      <vt:lpstr>Note Investing</vt:lpstr>
      <vt:lpstr>Note Investing</vt:lpstr>
      <vt:lpstr>Note Investing</vt:lpstr>
      <vt:lpstr>Non-Performing Note Investing</vt:lpstr>
      <vt:lpstr>Non-performing Note Investing</vt:lpstr>
      <vt:lpstr>Non-performing Note Investing</vt:lpstr>
      <vt:lpstr>Non-performing Note Investing</vt:lpstr>
      <vt:lpstr>Non-performing Note Investing</vt:lpstr>
      <vt:lpstr>Non-performing Note Investing</vt:lpstr>
      <vt:lpstr>Non-performing Note Investing</vt:lpstr>
      <vt:lpstr>Actual NPN Investing Examples</vt:lpstr>
      <vt:lpstr>Actual NPN Investing Examples</vt:lpstr>
      <vt:lpstr>Actual NPN Investing Examples</vt:lpstr>
      <vt:lpstr>Actual NPN Investing Examples</vt:lpstr>
      <vt:lpstr>Actual NPN Investing Examples</vt:lpstr>
      <vt:lpstr>Actual NPN Investing Examples</vt:lpstr>
      <vt:lpstr>Actual NPN Investing Examples</vt:lpstr>
      <vt:lpstr>Actual NPN Investing Examples</vt:lpstr>
      <vt:lpstr>Actual NPN Investing Examples</vt:lpstr>
      <vt:lpstr>Wrapping Up…</vt:lpstr>
      <vt:lpstr>Wrapping Up</vt:lpstr>
      <vt:lpstr>Wrapping Up</vt:lpstr>
      <vt:lpstr>Webinar Q&amp;A</vt:lpstr>
      <vt:lpstr>Contact 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2018-07-15T03:22:02Z</dcterms:created>
  <dcterms:modified xsi:type="dcterms:W3CDTF">2018-08-12T00:17:40Z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v-abdarl@microsoft.com</vt:lpwstr>
  </property>
  <property fmtid="{D5CDD505-2E9C-101B-9397-08002B2CF9AE}" pid="6" name="MSIP_Label_f42aa342-8706-4288-bd11-ebb85995028c_SetDate">
    <vt:lpwstr>2018-06-05T01:06:04.7732720Z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